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85" r:id="rId5"/>
    <p:sldId id="405" r:id="rId6"/>
    <p:sldId id="350" r:id="rId7"/>
    <p:sldId id="353" r:id="rId8"/>
    <p:sldId id="402" r:id="rId9"/>
    <p:sldId id="403" r:id="rId10"/>
    <p:sldId id="404" r:id="rId11"/>
    <p:sldId id="427" r:id="rId12"/>
    <p:sldId id="428" r:id="rId13"/>
    <p:sldId id="429" r:id="rId14"/>
    <p:sldId id="406" r:id="rId15"/>
    <p:sldId id="407" r:id="rId16"/>
    <p:sldId id="408" r:id="rId17"/>
    <p:sldId id="430" r:id="rId18"/>
    <p:sldId id="369" r:id="rId19"/>
  </p:sldIdLst>
  <p:sldSz cx="9144000" cy="6858000" type="screen4x3"/>
  <p:notesSz cx="6669088"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1DF7DAC-2A48-634E-87B3-393A0E26CEE6}">
          <p14:sldIdLst>
            <p14:sldId id="285"/>
            <p14:sldId id="405"/>
            <p14:sldId id="350"/>
            <p14:sldId id="353"/>
            <p14:sldId id="402"/>
            <p14:sldId id="403"/>
            <p14:sldId id="404"/>
            <p14:sldId id="427"/>
            <p14:sldId id="428"/>
            <p14:sldId id="429"/>
            <p14:sldId id="406"/>
            <p14:sldId id="407"/>
            <p14:sldId id="408"/>
            <p14:sldId id="430"/>
            <p14:sldId id="369"/>
          </p14:sldIdLst>
        </p14:section>
      </p14:sectionLst>
    </p:ext>
    <p:ext uri="{EFAFB233-063F-42B5-8137-9DF3F51BA10A}">
      <p15:sldGuideLst xmlns:p15="http://schemas.microsoft.com/office/powerpoint/2012/main">
        <p15:guide id="1" orient="horz" pos="2160">
          <p15:clr>
            <a:srgbClr val="A4A3A4"/>
          </p15:clr>
        </p15:guide>
        <p15:guide id="2" pos="4121">
          <p15:clr>
            <a:srgbClr val="A4A3A4"/>
          </p15:clr>
        </p15:guide>
        <p15:guide id="3" pos="2845">
          <p15:clr>
            <a:srgbClr val="A4A3A4"/>
          </p15:clr>
        </p15:guide>
        <p15:guide id="4" pos="1491">
          <p15:clr>
            <a:srgbClr val="A4A3A4"/>
          </p15:clr>
        </p15:guide>
        <p15:guide id="5" pos="3862">
          <p15:clr>
            <a:srgbClr val="A4A3A4"/>
          </p15:clr>
        </p15:guide>
        <p15:guide id="6"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545"/>
    <a:srgbClr val="FFE1A7"/>
    <a:srgbClr val="FFE17C"/>
    <a:srgbClr val="FFE164"/>
    <a:srgbClr val="FFE16E"/>
    <a:srgbClr val="FFE182"/>
    <a:srgbClr val="A02B46"/>
    <a:srgbClr val="B0D0AB"/>
    <a:srgbClr val="FCF7D2"/>
    <a:srgbClr val="FBFB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3800" autoAdjust="0"/>
  </p:normalViewPr>
  <p:slideViewPr>
    <p:cSldViewPr snapToGrid="0" snapToObjects="1" showGuides="1">
      <p:cViewPr varScale="1">
        <p:scale>
          <a:sx n="104" d="100"/>
          <a:sy n="104" d="100"/>
        </p:scale>
        <p:origin x="1272" y="102"/>
      </p:cViewPr>
      <p:guideLst>
        <p:guide orient="horz" pos="2160"/>
        <p:guide pos="4121"/>
        <p:guide pos="2845"/>
        <p:guide pos="1491"/>
        <p:guide pos="3862"/>
        <p:guide pos="283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98F8F76C-546C-4C3E-B5CD-EACA8BBC58BA}" type="datetimeFigureOut">
              <a:rPr lang="nl-BE" smtClean="0"/>
              <a:t>8/11/2019</a:t>
            </a:fld>
            <a:endParaRPr lang="nl-BE"/>
          </a:p>
        </p:txBody>
      </p:sp>
      <p:sp>
        <p:nvSpPr>
          <p:cNvPr id="4" name="Tijdelijke aanduiding voor voettekst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83F82C29-E668-45BE-972D-C5508F59836D}" type="slidenum">
              <a:rPr lang="nl-BE" smtClean="0"/>
              <a:t>‹nr.›</a:t>
            </a:fld>
            <a:endParaRPr lang="nl-BE"/>
          </a:p>
        </p:txBody>
      </p:sp>
    </p:spTree>
    <p:extLst>
      <p:ext uri="{BB962C8B-B14F-4D97-AF65-F5344CB8AC3E}">
        <p14:creationId xmlns:p14="http://schemas.microsoft.com/office/powerpoint/2010/main" val="715395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E9E2360-28BB-E349-8618-25FC0C5EB127}" type="datetimeFigureOut">
              <a:rPr lang="nl-NL" smtClean="0"/>
              <a:pPr/>
              <a:t>8-11-2019</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FFC0FF65-02D6-3E46-82E3-4271B898AC98}" type="slidenum">
              <a:rPr lang="nl-NL" smtClean="0"/>
              <a:pPr/>
              <a:t>‹nr.›</a:t>
            </a:fld>
            <a:endParaRPr lang="nl-NL"/>
          </a:p>
        </p:txBody>
      </p:sp>
    </p:spTree>
    <p:extLst>
      <p:ext uri="{BB962C8B-B14F-4D97-AF65-F5344CB8AC3E}">
        <p14:creationId xmlns:p14="http://schemas.microsoft.com/office/powerpoint/2010/main" val="84437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FC0FF65-02D6-3E46-82E3-4271B898AC98}" type="slidenum">
              <a:rPr lang="nl-NL" smtClean="0"/>
              <a:pPr/>
              <a:t>1</a:t>
            </a:fld>
            <a:endParaRPr lang="nl-NL"/>
          </a:p>
        </p:txBody>
      </p:sp>
    </p:spTree>
    <p:extLst>
      <p:ext uri="{BB962C8B-B14F-4D97-AF65-F5344CB8AC3E}">
        <p14:creationId xmlns:p14="http://schemas.microsoft.com/office/powerpoint/2010/main" val="389274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Wie kent er onze werking? Wie doet er mee?</a:t>
            </a:r>
            <a:endParaRPr lang="nl-NL" dirty="0"/>
          </a:p>
        </p:txBody>
      </p:sp>
      <p:sp>
        <p:nvSpPr>
          <p:cNvPr id="4" name="Tijdelijke aanduiding voor dianummer 3"/>
          <p:cNvSpPr>
            <a:spLocks noGrp="1"/>
          </p:cNvSpPr>
          <p:nvPr>
            <p:ph type="sldNum" sz="quarter" idx="10"/>
          </p:nvPr>
        </p:nvSpPr>
        <p:spPr/>
        <p:txBody>
          <a:bodyPr/>
          <a:lstStyle/>
          <a:p>
            <a:fld id="{FFC0FF65-02D6-3E46-82E3-4271B898AC98}" type="slidenum">
              <a:rPr lang="nl-NL" smtClean="0"/>
              <a:pPr/>
              <a:t>2</a:t>
            </a:fld>
            <a:endParaRPr lang="nl-NL"/>
          </a:p>
        </p:txBody>
      </p:sp>
    </p:spTree>
    <p:extLst>
      <p:ext uri="{BB962C8B-B14F-4D97-AF65-F5344CB8AC3E}">
        <p14:creationId xmlns:p14="http://schemas.microsoft.com/office/powerpoint/2010/main" val="62412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FC0FF65-02D6-3E46-82E3-4271B898AC98}" type="slidenum">
              <a:rPr lang="nl-NL" smtClean="0"/>
              <a:pPr/>
              <a:t>3</a:t>
            </a:fld>
            <a:endParaRPr lang="nl-NL"/>
          </a:p>
        </p:txBody>
      </p:sp>
    </p:spTree>
    <p:extLst>
      <p:ext uri="{BB962C8B-B14F-4D97-AF65-F5344CB8AC3E}">
        <p14:creationId xmlns:p14="http://schemas.microsoft.com/office/powerpoint/2010/main" val="389274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baseline="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FFC0FF65-02D6-3E46-82E3-4271B898AC98}" type="slidenum">
              <a:rPr lang="nl-NL" smtClean="0"/>
              <a:pPr/>
              <a:t>4</a:t>
            </a:fld>
            <a:endParaRPr lang="nl-NL"/>
          </a:p>
        </p:txBody>
      </p:sp>
    </p:spTree>
    <p:extLst>
      <p:ext uri="{BB962C8B-B14F-4D97-AF65-F5344CB8AC3E}">
        <p14:creationId xmlns:p14="http://schemas.microsoft.com/office/powerpoint/2010/main" val="389274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jdelijke aanduiding voor dia-afbeelding 1"/>
          <p:cNvSpPr>
            <a:spLocks noGrp="1" noRot="1" noChangeAspect="1" noTextEdit="1"/>
          </p:cNvSpPr>
          <p:nvPr>
            <p:ph type="sldImg"/>
          </p:nvPr>
        </p:nvSpPr>
        <p:spPr>
          <a:ln/>
        </p:spPr>
      </p:sp>
      <p:sp>
        <p:nvSpPr>
          <p:cNvPr id="329731" name="Tijdelijke aanduiding voor notities 2"/>
          <p:cNvSpPr>
            <a:spLocks noGrp="1"/>
          </p:cNvSpPr>
          <p:nvPr>
            <p:ph type="body" idx="1"/>
          </p:nvPr>
        </p:nvSpPr>
        <p:spPr>
          <a:noFill/>
        </p:spPr>
        <p:txBody>
          <a:bodyPr/>
          <a:lstStyle/>
          <a:p>
            <a:r>
              <a:rPr lang="nl-BE" altLang="nl-BE" b="1" dirty="0" smtClean="0"/>
              <a:t>Vakantie is een recht</a:t>
            </a:r>
            <a:r>
              <a:rPr lang="nl-BE" altLang="nl-BE" dirty="0" smtClean="0"/>
              <a:t>.</a:t>
            </a:r>
          </a:p>
          <a:p>
            <a:r>
              <a:rPr lang="nl-BE" altLang="nl-BE" dirty="0" smtClean="0"/>
              <a:t>Het werd opgenomen in de Universele Verklaring van de Rechten van de Mens (art. 24) en in het Europese Verdrag voor de rechten van de mens. Echter, lang niet iedereen kan dat recht invullen. Omdat men de financiële middelen niet heeft of omdat andere drempels meespelen. </a:t>
            </a:r>
          </a:p>
        </p:txBody>
      </p:sp>
      <p:sp>
        <p:nvSpPr>
          <p:cNvPr id="329732" name="Tijdelijke aanduiding voor dianummer 3"/>
          <p:cNvSpPr>
            <a:spLocks noGrp="1"/>
          </p:cNvSpPr>
          <p:nvPr>
            <p:ph type="sldNum" sz="quarter" idx="5"/>
          </p:nvPr>
        </p:nvSpPr>
        <p:spPr>
          <a:noFill/>
        </p:spPr>
        <p:txBody>
          <a:bodyPr/>
          <a:lstStyle>
            <a:lvl1pPr defTabSz="906463">
              <a:defRPr>
                <a:solidFill>
                  <a:schemeClr val="tx1"/>
                </a:solidFill>
                <a:latin typeface="Arial" panose="020B0604020202020204" pitchFamily="34" charset="0"/>
              </a:defRPr>
            </a:lvl1pPr>
            <a:lvl2pPr marL="742950" indent="-285750" defTabSz="906463">
              <a:defRPr>
                <a:solidFill>
                  <a:schemeClr val="tx1"/>
                </a:solidFill>
                <a:latin typeface="Arial" panose="020B0604020202020204" pitchFamily="34" charset="0"/>
              </a:defRPr>
            </a:lvl2pPr>
            <a:lvl3pPr marL="1143000" indent="-228600" defTabSz="906463">
              <a:defRPr>
                <a:solidFill>
                  <a:schemeClr val="tx1"/>
                </a:solidFill>
                <a:latin typeface="Arial" panose="020B0604020202020204" pitchFamily="34" charset="0"/>
              </a:defRPr>
            </a:lvl3pPr>
            <a:lvl4pPr marL="1600200" indent="-228600" defTabSz="906463">
              <a:defRPr>
                <a:solidFill>
                  <a:schemeClr val="tx1"/>
                </a:solidFill>
                <a:latin typeface="Arial" panose="020B0604020202020204" pitchFamily="34" charset="0"/>
              </a:defRPr>
            </a:lvl4pPr>
            <a:lvl5pPr marL="2057400" indent="-228600" defTabSz="906463">
              <a:defRPr>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a:solidFill>
                  <a:schemeClr val="tx1"/>
                </a:solidFill>
                <a:latin typeface="Arial" panose="020B0604020202020204" pitchFamily="34" charset="0"/>
              </a:defRPr>
            </a:lvl9pPr>
          </a:lstStyle>
          <a:p>
            <a:fld id="{EA17A459-E7EB-44D8-90AE-4F1F3AB3FEC9}" type="slidenum">
              <a:rPr lang="nl-NL" altLang="nl-BE" smtClean="0">
                <a:solidFill>
                  <a:srgbClr val="000000"/>
                </a:solidFill>
              </a:rPr>
              <a:pPr/>
              <a:t>5</a:t>
            </a:fld>
            <a:endParaRPr lang="nl-NL" altLang="nl-BE" smtClean="0">
              <a:solidFill>
                <a:srgbClr val="000000"/>
              </a:solidFill>
            </a:endParaRPr>
          </a:p>
        </p:txBody>
      </p:sp>
    </p:spTree>
    <p:extLst>
      <p:ext uri="{BB962C8B-B14F-4D97-AF65-F5344CB8AC3E}">
        <p14:creationId xmlns:p14="http://schemas.microsoft.com/office/powerpoint/2010/main" val="47377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Hoge Duin!</a:t>
            </a:r>
            <a:endParaRPr lang="nl-BE" dirty="0"/>
          </a:p>
        </p:txBody>
      </p:sp>
      <p:sp>
        <p:nvSpPr>
          <p:cNvPr id="4" name="Tijdelijke aanduiding voor dianummer 3"/>
          <p:cNvSpPr>
            <a:spLocks noGrp="1"/>
          </p:cNvSpPr>
          <p:nvPr>
            <p:ph type="sldNum" sz="quarter" idx="10"/>
          </p:nvPr>
        </p:nvSpPr>
        <p:spPr/>
        <p:txBody>
          <a:bodyPr/>
          <a:lstStyle/>
          <a:p>
            <a:fld id="{FFC0FF65-02D6-3E46-82E3-4271B898AC98}" type="slidenum">
              <a:rPr lang="nl-NL" smtClean="0"/>
              <a:pPr/>
              <a:t>11</a:t>
            </a:fld>
            <a:endParaRPr lang="nl-NL"/>
          </a:p>
        </p:txBody>
      </p:sp>
    </p:spTree>
    <p:extLst>
      <p:ext uri="{BB962C8B-B14F-4D97-AF65-F5344CB8AC3E}">
        <p14:creationId xmlns:p14="http://schemas.microsoft.com/office/powerpoint/2010/main" val="265697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FC0FF65-02D6-3E46-82E3-4271B898AC98}" type="slidenum">
              <a:rPr lang="nl-NL" smtClean="0"/>
              <a:pPr/>
              <a:t>15</a:t>
            </a:fld>
            <a:endParaRPr lang="nl-NL"/>
          </a:p>
        </p:txBody>
      </p:sp>
    </p:spTree>
    <p:extLst>
      <p:ext uri="{BB962C8B-B14F-4D97-AF65-F5344CB8AC3E}">
        <p14:creationId xmlns:p14="http://schemas.microsoft.com/office/powerpoint/2010/main" val="389274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977B9355-D643-9747-A843-F96D152F8707}" type="datetimeFigureOut">
              <a:rPr lang="nl-NL" smtClean="0"/>
              <a:pPr/>
              <a:t>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233859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977B9355-D643-9747-A843-F96D152F8707}" type="datetimeFigureOut">
              <a:rPr lang="nl-NL" smtClean="0"/>
              <a:pPr/>
              <a:t>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156663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977B9355-D643-9747-A843-F96D152F8707}" type="datetimeFigureOut">
              <a:rPr lang="nl-NL" smtClean="0"/>
              <a:pPr/>
              <a:t>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406846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977B9355-D643-9747-A843-F96D152F8707}" type="datetimeFigureOut">
              <a:rPr lang="nl-NL" smtClean="0"/>
              <a:pPr/>
              <a:t>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260767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Tijdelijke aanduiding voor datum 3"/>
          <p:cNvSpPr>
            <a:spLocks noGrp="1"/>
          </p:cNvSpPr>
          <p:nvPr>
            <p:ph type="dt" sz="half" idx="10"/>
          </p:nvPr>
        </p:nvSpPr>
        <p:spPr/>
        <p:txBody>
          <a:bodyPr/>
          <a:lstStyle/>
          <a:p>
            <a:fld id="{977B9355-D643-9747-A843-F96D152F8707}" type="datetimeFigureOut">
              <a:rPr lang="nl-NL" smtClean="0"/>
              <a:pPr/>
              <a:t>8-11-2019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371487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p>
            <a:fld id="{977B9355-D643-9747-A843-F96D152F8707}" type="datetimeFigureOut">
              <a:rPr lang="nl-NL" smtClean="0"/>
              <a:pPr/>
              <a:t>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92885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7" name="Tijdelijke aanduiding voor datum 6"/>
          <p:cNvSpPr>
            <a:spLocks noGrp="1"/>
          </p:cNvSpPr>
          <p:nvPr>
            <p:ph type="dt" sz="half" idx="10"/>
          </p:nvPr>
        </p:nvSpPr>
        <p:spPr/>
        <p:txBody>
          <a:bodyPr/>
          <a:lstStyle/>
          <a:p>
            <a:fld id="{977B9355-D643-9747-A843-F96D152F8707}" type="datetimeFigureOut">
              <a:rPr lang="nl-NL" smtClean="0"/>
              <a:pPr/>
              <a:t>8-11-2019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962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datum 2"/>
          <p:cNvSpPr>
            <a:spLocks noGrp="1"/>
          </p:cNvSpPr>
          <p:nvPr>
            <p:ph type="dt" sz="half" idx="10"/>
          </p:nvPr>
        </p:nvSpPr>
        <p:spPr/>
        <p:txBody>
          <a:bodyPr/>
          <a:lstStyle/>
          <a:p>
            <a:fld id="{977B9355-D643-9747-A843-F96D152F8707}" type="datetimeFigureOut">
              <a:rPr lang="nl-NL" smtClean="0"/>
              <a:pPr/>
              <a:t>8-11-2019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378261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77B9355-D643-9747-A843-F96D152F8707}" type="datetimeFigureOut">
              <a:rPr lang="nl-NL" smtClean="0"/>
              <a:pPr/>
              <a:t>8-11-2019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1620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977B9355-D643-9747-A843-F96D152F8707}" type="datetimeFigureOut">
              <a:rPr lang="nl-NL" smtClean="0"/>
              <a:pPr/>
              <a:t>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60321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977B9355-D643-9747-A843-F96D152F8707}" type="datetimeFigureOut">
              <a:rPr lang="nl-NL" smtClean="0"/>
              <a:pPr/>
              <a:t>8-11-2019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077AF49-14A1-D04B-B72F-7CF83DE5390D}" type="slidenum">
              <a:rPr lang="nl-NL" smtClean="0"/>
              <a:pPr/>
              <a:t>‹nr.›</a:t>
            </a:fld>
            <a:endParaRPr lang="nl-NL"/>
          </a:p>
        </p:txBody>
      </p:sp>
    </p:spTree>
    <p:extLst>
      <p:ext uri="{BB962C8B-B14F-4D97-AF65-F5344CB8AC3E}">
        <p14:creationId xmlns:p14="http://schemas.microsoft.com/office/powerpoint/2010/main" val="411158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B9355-D643-9747-A843-F96D152F8707}" type="datetimeFigureOut">
              <a:rPr lang="nl-NL" smtClean="0"/>
              <a:pPr/>
              <a:t>8-11-2019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AF49-14A1-D04B-B72F-7CF83DE5390D}" type="slidenum">
              <a:rPr lang="nl-NL" smtClean="0"/>
              <a:pPr/>
              <a:t>‹nr.›</a:t>
            </a:fld>
            <a:endParaRPr lang="nl-NL"/>
          </a:p>
        </p:txBody>
      </p:sp>
    </p:spTree>
    <p:extLst>
      <p:ext uri="{BB962C8B-B14F-4D97-AF65-F5344CB8AC3E}">
        <p14:creationId xmlns:p14="http://schemas.microsoft.com/office/powerpoint/2010/main" val="189163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jpeg"/><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7.jpe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3.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7.jpeg"/><Relationship Id="rId7" Type="http://schemas.openxmlformats.org/officeDocument/2006/relationships/image" Target="../media/image12.png"/><Relationship Id="rId12"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slide" Target="slide1.xml"/><Relationship Id="rId5" Type="http://schemas.openxmlformats.org/officeDocument/2006/relationships/image" Target="../media/image10.png"/><Relationship Id="rId10" Type="http://schemas.openxmlformats.org/officeDocument/2006/relationships/slide" Target="slide13.xml"/><Relationship Id="rId4" Type="http://schemas.openxmlformats.org/officeDocument/2006/relationships/image" Target="../media/image9.emf"/><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alphaModFix amt="71000"/>
            <a:extLst>
              <a:ext uri="{28A0092B-C50C-407E-A947-70E740481C1C}">
                <a14:useLocalDpi xmlns:a14="http://schemas.microsoft.com/office/drawing/2010/main"/>
              </a:ext>
            </a:extLst>
          </a:blip>
          <a:stretch>
            <a:fillRect/>
          </a:stretch>
        </p:blipFill>
        <p:spPr>
          <a:xfrm>
            <a:off x="0" y="-291918"/>
            <a:ext cx="9207318" cy="9207318"/>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5928" y="2091166"/>
            <a:ext cx="7418932" cy="2715653"/>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362700"/>
            <a:ext cx="9144000" cy="495300"/>
          </a:xfrm>
          <a:prstGeom prst="rect">
            <a:avLst/>
          </a:prstGeom>
          <a:solidFill>
            <a:srgbClr val="FFE182"/>
          </a:solidFill>
        </p:spPr>
      </p:pic>
      <p:sp>
        <p:nvSpPr>
          <p:cNvPr id="6" name="Rechthoek 5">
            <a:hlinkClick r:id="rId6" action="ppaction://hlinksldjump"/>
          </p:cNvPr>
          <p:cNvSpPr/>
          <p:nvPr/>
        </p:nvSpPr>
        <p:spPr>
          <a:xfrm>
            <a:off x="1904939" y="6362700"/>
            <a:ext cx="1011263"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a:hlinkClick r:id="rId7" action="ppaction://hlinksldjump"/>
          </p:cNvPr>
          <p:cNvSpPr/>
          <p:nvPr/>
        </p:nvSpPr>
        <p:spPr>
          <a:xfrm>
            <a:off x="3110094" y="6362701"/>
            <a:ext cx="1052550"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a:hlinkClick r:id="" action="ppaction://noaction"/>
          </p:cNvPr>
          <p:cNvSpPr/>
          <p:nvPr/>
        </p:nvSpPr>
        <p:spPr>
          <a:xfrm>
            <a:off x="7874000" y="6362700"/>
            <a:ext cx="1270000"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a:hlinkClick r:id="" action="ppaction://noaction"/>
          </p:cNvPr>
          <p:cNvSpPr/>
          <p:nvPr/>
        </p:nvSpPr>
        <p:spPr>
          <a:xfrm>
            <a:off x="4347881" y="6362700"/>
            <a:ext cx="1882589"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a:hlinkClick r:id="rId8" action="ppaction://hlinksldjump"/>
          </p:cNvPr>
          <p:cNvSpPr/>
          <p:nvPr/>
        </p:nvSpPr>
        <p:spPr>
          <a:xfrm>
            <a:off x="1" y="6362701"/>
            <a:ext cx="1728556"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 12">
            <a:hlinkClick r:id="" action="ppaction://noaction"/>
          </p:cNvPr>
          <p:cNvSpPr/>
          <p:nvPr/>
        </p:nvSpPr>
        <p:spPr>
          <a:xfrm>
            <a:off x="6428324" y="6362701"/>
            <a:ext cx="1281324"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461564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alphaModFix amt="21000"/>
            <a:extLst>
              <a:ext uri="{28A0092B-C50C-407E-A947-70E740481C1C}">
                <a14:useLocalDpi xmlns:a14="http://schemas.microsoft.com/office/drawing/2010/main"/>
              </a:ext>
            </a:extLst>
          </a:blip>
          <a:stretch>
            <a:fillRect/>
          </a:stretch>
        </p:blipFill>
        <p:spPr>
          <a:xfrm>
            <a:off x="-265911" y="-478844"/>
            <a:ext cx="9409911" cy="9409911"/>
          </a:xfrm>
          <a:prstGeom prst="rect">
            <a:avLst/>
          </a:prstGeom>
        </p:spPr>
      </p:pic>
      <p:sp>
        <p:nvSpPr>
          <p:cNvPr id="2" name="Titel 1"/>
          <p:cNvSpPr>
            <a:spLocks noGrp="1"/>
          </p:cNvSpPr>
          <p:nvPr>
            <p:ph type="title"/>
          </p:nvPr>
        </p:nvSpPr>
        <p:spPr/>
        <p:txBody>
          <a:bodyPr/>
          <a:lstStyle/>
          <a:p>
            <a:r>
              <a:rPr lang="nl-BE" b="1" dirty="0" smtClean="0"/>
              <a:t>Als vakantiemaker?</a:t>
            </a:r>
            <a:endParaRPr lang="nl-BE" b="1" dirty="0"/>
          </a:p>
        </p:txBody>
      </p:sp>
      <p:sp>
        <p:nvSpPr>
          <p:cNvPr id="3" name="Tijdelijke aanduiding voor inhoud 2"/>
          <p:cNvSpPr>
            <a:spLocks noGrp="1"/>
          </p:cNvSpPr>
          <p:nvPr>
            <p:ph idx="1"/>
          </p:nvPr>
        </p:nvSpPr>
        <p:spPr/>
        <p:txBody>
          <a:bodyPr/>
          <a:lstStyle/>
          <a:p>
            <a:r>
              <a:rPr lang="nl-BE" dirty="0" smtClean="0"/>
              <a:t>Maak mee het recht op vakantie waar en wordt aanbieder</a:t>
            </a:r>
          </a:p>
          <a:p>
            <a:r>
              <a:rPr lang="nl-BE" dirty="0" smtClean="0"/>
              <a:t>Wij bieden een netwerk van </a:t>
            </a:r>
            <a:r>
              <a:rPr lang="nl-BE" dirty="0" err="1" smtClean="0"/>
              <a:t>toeleiders</a:t>
            </a:r>
            <a:r>
              <a:rPr lang="nl-BE" dirty="0" smtClean="0"/>
              <a:t> &amp; bemiddeling aan</a:t>
            </a:r>
          </a:p>
          <a:p>
            <a:r>
              <a:rPr lang="nl-BE" dirty="0" smtClean="0"/>
              <a:t>Vorm je medewerkers/Vrijwilligers of die van andere organisaties</a:t>
            </a:r>
          </a:p>
          <a:p>
            <a:r>
              <a:rPr lang="nl-BE" dirty="0" smtClean="0"/>
              <a:t>Geef een voorziening dat duwtje in de rug</a:t>
            </a:r>
          </a:p>
          <a:p>
            <a:endParaRPr lang="nl-BE" dirty="0"/>
          </a:p>
        </p:txBody>
      </p:sp>
    </p:spTree>
    <p:extLst>
      <p:ext uri="{BB962C8B-B14F-4D97-AF65-F5344CB8AC3E}">
        <p14:creationId xmlns:p14="http://schemas.microsoft.com/office/powerpoint/2010/main" val="15061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033" y="887017"/>
            <a:ext cx="9340065" cy="4632722"/>
          </a:xfrm>
        </p:spPr>
      </p:pic>
    </p:spTree>
    <p:extLst>
      <p:ext uri="{BB962C8B-B14F-4D97-AF65-F5344CB8AC3E}">
        <p14:creationId xmlns:p14="http://schemas.microsoft.com/office/powerpoint/2010/main" val="72256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1094"/>
            <a:ext cx="9144000" cy="4117182"/>
          </a:xfrm>
        </p:spPr>
      </p:pic>
    </p:spTree>
    <p:extLst>
      <p:ext uri="{BB962C8B-B14F-4D97-AF65-F5344CB8AC3E}">
        <p14:creationId xmlns:p14="http://schemas.microsoft.com/office/powerpoint/2010/main" val="418072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8905"/>
            <a:ext cx="9193255" cy="4179689"/>
          </a:xfrm>
        </p:spPr>
      </p:pic>
    </p:spTree>
    <p:extLst>
      <p:ext uri="{BB962C8B-B14F-4D97-AF65-F5344CB8AC3E}">
        <p14:creationId xmlns:p14="http://schemas.microsoft.com/office/powerpoint/2010/main" val="416207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alphaModFix amt="21000"/>
            <a:extLst>
              <a:ext uri="{28A0092B-C50C-407E-A947-70E740481C1C}">
                <a14:useLocalDpi xmlns:a14="http://schemas.microsoft.com/office/drawing/2010/main"/>
              </a:ext>
            </a:extLst>
          </a:blip>
          <a:stretch>
            <a:fillRect/>
          </a:stretch>
        </p:blipFill>
        <p:spPr>
          <a:xfrm>
            <a:off x="-132956" y="-478844"/>
            <a:ext cx="9409911" cy="9409911"/>
          </a:xfrm>
          <a:prstGeom prst="rect">
            <a:avLst/>
          </a:prstGeom>
        </p:spPr>
      </p:pic>
      <p:sp>
        <p:nvSpPr>
          <p:cNvPr id="2" name="Titel 1"/>
          <p:cNvSpPr>
            <a:spLocks noGrp="1"/>
          </p:cNvSpPr>
          <p:nvPr>
            <p:ph type="title"/>
          </p:nvPr>
        </p:nvSpPr>
        <p:spPr/>
        <p:txBody>
          <a:bodyPr/>
          <a:lstStyle/>
          <a:p>
            <a:r>
              <a:rPr lang="nl-BE" b="1" dirty="0" smtClean="0"/>
              <a:t>Forum 12 december, Genk</a:t>
            </a:r>
            <a:endParaRPr lang="nl-BE" b="1" dirty="0"/>
          </a:p>
        </p:txBody>
      </p:sp>
      <p:sp>
        <p:nvSpPr>
          <p:cNvPr id="3" name="Tijdelijke aanduiding voor inhoud 2"/>
          <p:cNvSpPr>
            <a:spLocks noGrp="1"/>
          </p:cNvSpPr>
          <p:nvPr>
            <p:ph idx="1"/>
          </p:nvPr>
        </p:nvSpPr>
        <p:spPr/>
        <p:txBody>
          <a:bodyPr/>
          <a:lstStyle/>
          <a:p>
            <a:r>
              <a:rPr lang="nl-BE" dirty="0" smtClean="0"/>
              <a:t>Allen welkom</a:t>
            </a:r>
          </a:p>
          <a:p>
            <a:r>
              <a:rPr lang="nl-BE" dirty="0" smtClean="0"/>
              <a:t>We gaan op pad: dorpeltochten, expedities,…</a:t>
            </a:r>
          </a:p>
          <a:p>
            <a:r>
              <a:rPr lang="nl-BE" dirty="0" smtClean="0"/>
              <a:t>Een sessie voor vakantieorganisaties</a:t>
            </a:r>
          </a:p>
          <a:p>
            <a:r>
              <a:rPr lang="nl-BE" dirty="0" smtClean="0"/>
              <a:t>Een sessie om partners in het netwerk beter te leren kennen</a:t>
            </a:r>
            <a:endParaRPr lang="nl-BE" dirty="0"/>
          </a:p>
        </p:txBody>
      </p:sp>
    </p:spTree>
    <p:extLst>
      <p:ext uri="{BB962C8B-B14F-4D97-AF65-F5344CB8AC3E}">
        <p14:creationId xmlns:p14="http://schemas.microsoft.com/office/powerpoint/2010/main" val="752868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 y="-86302"/>
            <a:ext cx="9144001" cy="6944302"/>
          </a:xfrm>
          <a:prstGeom prst="rect">
            <a:avLst/>
          </a:prstGeom>
          <a:solidFill>
            <a:srgbClr val="FFE1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vak 6"/>
          <p:cNvSpPr txBox="1"/>
          <p:nvPr/>
        </p:nvSpPr>
        <p:spPr>
          <a:xfrm>
            <a:off x="850661" y="3749811"/>
            <a:ext cx="6826273" cy="2123658"/>
          </a:xfrm>
          <a:prstGeom prst="rect">
            <a:avLst/>
          </a:prstGeom>
          <a:noFill/>
          <a:effectLst/>
        </p:spPr>
        <p:txBody>
          <a:bodyPr wrap="square" rtlCol="0">
            <a:spAutoFit/>
          </a:bodyPr>
          <a:lstStyle/>
          <a:p>
            <a:pPr>
              <a:lnSpc>
                <a:spcPct val="80000"/>
              </a:lnSpc>
              <a:buClr>
                <a:srgbClr val="B0D0AB"/>
              </a:buClr>
            </a:pPr>
            <a:r>
              <a:rPr lang="nl-NL" sz="2100" b="1" dirty="0" smtClean="0">
                <a:solidFill>
                  <a:schemeClr val="tx1">
                    <a:lumMod val="75000"/>
                    <a:lumOff val="25000"/>
                  </a:schemeClr>
                </a:solidFill>
              </a:rPr>
              <a:t>Iedereen verdient vakantie</a:t>
            </a:r>
          </a:p>
          <a:p>
            <a:pPr>
              <a:lnSpc>
                <a:spcPct val="80000"/>
              </a:lnSpc>
              <a:buClr>
                <a:srgbClr val="B0D0AB"/>
              </a:buClr>
            </a:pPr>
            <a:endParaRPr lang="nl-NL" b="1" dirty="0" smtClean="0">
              <a:solidFill>
                <a:schemeClr val="tx1">
                  <a:lumMod val="75000"/>
                  <a:lumOff val="25000"/>
                </a:schemeClr>
              </a:solidFill>
            </a:endParaRPr>
          </a:p>
          <a:p>
            <a:pPr>
              <a:lnSpc>
                <a:spcPct val="80000"/>
              </a:lnSpc>
              <a:buClr>
                <a:srgbClr val="B0D0AB"/>
              </a:buClr>
            </a:pPr>
            <a:endParaRPr lang="nl-NL" dirty="0" smtClean="0">
              <a:solidFill>
                <a:schemeClr val="tx1">
                  <a:lumMod val="75000"/>
                  <a:lumOff val="25000"/>
                </a:schemeClr>
              </a:solidFill>
            </a:endParaRPr>
          </a:p>
          <a:p>
            <a:pPr>
              <a:lnSpc>
                <a:spcPct val="80000"/>
              </a:lnSpc>
              <a:buClr>
                <a:srgbClr val="B0D0AB"/>
              </a:buClr>
            </a:pPr>
            <a:r>
              <a:rPr lang="nl-NL" dirty="0" smtClean="0">
                <a:solidFill>
                  <a:schemeClr val="tx1">
                    <a:lumMod val="75000"/>
                    <a:lumOff val="25000"/>
                  </a:schemeClr>
                </a:solidFill>
              </a:rPr>
              <a:t>Grasmarkt 61 – 1000 Brussel</a:t>
            </a:r>
          </a:p>
          <a:p>
            <a:pPr>
              <a:lnSpc>
                <a:spcPct val="80000"/>
              </a:lnSpc>
              <a:buClr>
                <a:srgbClr val="B0D0AB"/>
              </a:buClr>
            </a:pPr>
            <a:r>
              <a:rPr lang="nl-NL" dirty="0" smtClean="0">
                <a:solidFill>
                  <a:schemeClr val="tx1">
                    <a:lumMod val="75000"/>
                    <a:lumOff val="25000"/>
                  </a:schemeClr>
                </a:solidFill>
              </a:rPr>
              <a:t>Tel. 02 504 03 91 of gratis 1700</a:t>
            </a:r>
          </a:p>
          <a:p>
            <a:pPr>
              <a:lnSpc>
                <a:spcPct val="80000"/>
              </a:lnSpc>
              <a:buClr>
                <a:srgbClr val="B0D0AB"/>
              </a:buClr>
            </a:pPr>
            <a:r>
              <a:rPr lang="nl-NL" dirty="0" smtClean="0">
                <a:solidFill>
                  <a:schemeClr val="tx1">
                    <a:lumMod val="75000"/>
                    <a:lumOff val="25000"/>
                  </a:schemeClr>
                </a:solidFill>
              </a:rPr>
              <a:t>seppe.dams@iedereenverdientvakantie.be</a:t>
            </a:r>
            <a:endParaRPr lang="nl-NL" dirty="0">
              <a:solidFill>
                <a:schemeClr val="tx1">
                  <a:lumMod val="75000"/>
                  <a:lumOff val="25000"/>
                </a:schemeClr>
              </a:solidFill>
            </a:endParaRPr>
          </a:p>
          <a:p>
            <a:pPr>
              <a:lnSpc>
                <a:spcPct val="80000"/>
              </a:lnSpc>
              <a:buClr>
                <a:srgbClr val="B0D0AB"/>
              </a:buClr>
            </a:pPr>
            <a:endParaRPr lang="nl-NL" dirty="0" smtClean="0">
              <a:solidFill>
                <a:schemeClr val="tx1">
                  <a:lumMod val="75000"/>
                  <a:lumOff val="25000"/>
                </a:schemeClr>
              </a:solidFill>
            </a:endParaRPr>
          </a:p>
          <a:p>
            <a:pPr>
              <a:lnSpc>
                <a:spcPct val="80000"/>
              </a:lnSpc>
              <a:buClr>
                <a:srgbClr val="B0D0AB"/>
              </a:buClr>
            </a:pPr>
            <a:endParaRPr lang="nl-NL" b="1" dirty="0" smtClean="0">
              <a:solidFill>
                <a:schemeClr val="tx1">
                  <a:lumMod val="75000"/>
                  <a:lumOff val="25000"/>
                </a:schemeClr>
              </a:solidFill>
            </a:endParaRPr>
          </a:p>
          <a:p>
            <a:pPr>
              <a:lnSpc>
                <a:spcPct val="80000"/>
              </a:lnSpc>
              <a:buClr>
                <a:srgbClr val="B0D0AB"/>
              </a:buClr>
            </a:pPr>
            <a:r>
              <a:rPr lang="nl-NL" b="1" dirty="0" smtClean="0">
                <a:solidFill>
                  <a:schemeClr val="tx1">
                    <a:lumMod val="75000"/>
                    <a:lumOff val="25000"/>
                  </a:schemeClr>
                </a:solidFill>
              </a:rPr>
              <a:t>www.iedereenverdientvakantie.be</a:t>
            </a:r>
            <a:endParaRPr lang="nl-NL" b="1" dirty="0">
              <a:solidFill>
                <a:schemeClr val="tx1">
                  <a:lumMod val="75000"/>
                  <a:lumOff val="25000"/>
                </a:schemeClr>
              </a:solidFill>
            </a:endParaRPr>
          </a:p>
        </p:txBody>
      </p:sp>
      <p:cxnSp>
        <p:nvCxnSpPr>
          <p:cNvPr id="3" name="Rechte verbindingslijn 2"/>
          <p:cNvCxnSpPr/>
          <p:nvPr/>
        </p:nvCxnSpPr>
        <p:spPr>
          <a:xfrm>
            <a:off x="896021" y="4291541"/>
            <a:ext cx="439959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a:off x="896021" y="5391543"/>
            <a:ext cx="4399591"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Afbeelding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172" y="1983510"/>
            <a:ext cx="2559882" cy="5029086"/>
          </a:xfrm>
          <a:prstGeom prst="rect">
            <a:avLst/>
          </a:prstGeom>
        </p:spPr>
      </p:pic>
    </p:spTree>
    <p:extLst>
      <p:ext uri="{BB962C8B-B14F-4D97-AF65-F5344CB8AC3E}">
        <p14:creationId xmlns:p14="http://schemas.microsoft.com/office/powerpoint/2010/main" val="1626488086"/>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0" y="0"/>
            <a:ext cx="9207318" cy="6905488"/>
          </a:xfrm>
          <a:prstGeom prst="rect">
            <a:avLst/>
          </a:prstGeom>
        </p:spPr>
      </p:pic>
      <p:sp>
        <p:nvSpPr>
          <p:cNvPr id="5" name="Vrije vorm 4"/>
          <p:cNvSpPr/>
          <p:nvPr/>
        </p:nvSpPr>
        <p:spPr>
          <a:xfrm>
            <a:off x="-59732" y="3638877"/>
            <a:ext cx="9458008" cy="10078375"/>
          </a:xfrm>
          <a:custGeom>
            <a:avLst/>
            <a:gdLst>
              <a:gd name="connsiteX0" fmla="*/ 9183690 w 9208115"/>
              <a:gd name="connsiteY0" fmla="*/ 0 h 3272547"/>
              <a:gd name="connsiteX1" fmla="*/ 0 w 9208115"/>
              <a:gd name="connsiteY1" fmla="*/ 1477531 h 3272547"/>
              <a:gd name="connsiteX2" fmla="*/ 24425 w 9208115"/>
              <a:gd name="connsiteY2" fmla="*/ 3260336 h 3272547"/>
              <a:gd name="connsiteX3" fmla="*/ 9208115 w 9208115"/>
              <a:gd name="connsiteY3" fmla="*/ 3272547 h 3272547"/>
              <a:gd name="connsiteX4" fmla="*/ 9183690 w 9208115"/>
              <a:gd name="connsiteY4" fmla="*/ 0 h 3272547"/>
              <a:gd name="connsiteX0" fmla="*/ 9183690 w 9331997"/>
              <a:gd name="connsiteY0" fmla="*/ 0 h 8446058"/>
              <a:gd name="connsiteX1" fmla="*/ 0 w 9331997"/>
              <a:gd name="connsiteY1" fmla="*/ 1477531 h 8446058"/>
              <a:gd name="connsiteX2" fmla="*/ 24425 w 9331997"/>
              <a:gd name="connsiteY2" fmla="*/ 3260336 h 8446058"/>
              <a:gd name="connsiteX3" fmla="*/ 9331997 w 9331997"/>
              <a:gd name="connsiteY3" fmla="*/ 8446058 h 8446058"/>
              <a:gd name="connsiteX4" fmla="*/ 9183690 w 9331997"/>
              <a:gd name="connsiteY4" fmla="*/ 0 h 8446058"/>
              <a:gd name="connsiteX0" fmla="*/ 9183690 w 9331997"/>
              <a:gd name="connsiteY0" fmla="*/ 0 h 8446058"/>
              <a:gd name="connsiteX1" fmla="*/ 0 w 9331997"/>
              <a:gd name="connsiteY1" fmla="*/ 1477531 h 8446058"/>
              <a:gd name="connsiteX2" fmla="*/ 55395 w 9331997"/>
              <a:gd name="connsiteY2" fmla="*/ 8433847 h 8446058"/>
              <a:gd name="connsiteX3" fmla="*/ 9331997 w 9331997"/>
              <a:gd name="connsiteY3" fmla="*/ 8446058 h 8446058"/>
              <a:gd name="connsiteX4" fmla="*/ 9183690 w 9331997"/>
              <a:gd name="connsiteY4" fmla="*/ 0 h 8446058"/>
              <a:gd name="connsiteX0" fmla="*/ 9183690 w 9422700"/>
              <a:gd name="connsiteY0" fmla="*/ 0 h 10078375"/>
              <a:gd name="connsiteX1" fmla="*/ 0 w 9422700"/>
              <a:gd name="connsiteY1" fmla="*/ 1477531 h 10078375"/>
              <a:gd name="connsiteX2" fmla="*/ 55395 w 9422700"/>
              <a:gd name="connsiteY2" fmla="*/ 8433847 h 10078375"/>
              <a:gd name="connsiteX3" fmla="*/ 9422700 w 9422700"/>
              <a:gd name="connsiteY3" fmla="*/ 10078375 h 10078375"/>
              <a:gd name="connsiteX4" fmla="*/ 9183690 w 9422700"/>
              <a:gd name="connsiteY4" fmla="*/ 0 h 10078375"/>
              <a:gd name="connsiteX0" fmla="*/ 9218998 w 9458008"/>
              <a:gd name="connsiteY0" fmla="*/ 0 h 10078375"/>
              <a:gd name="connsiteX1" fmla="*/ 35308 w 9458008"/>
              <a:gd name="connsiteY1" fmla="*/ 1477531 h 10078375"/>
              <a:gd name="connsiteX2" fmla="*/ 0 w 9458008"/>
              <a:gd name="connsiteY2" fmla="*/ 9930138 h 10078375"/>
              <a:gd name="connsiteX3" fmla="*/ 9458008 w 9458008"/>
              <a:gd name="connsiteY3" fmla="*/ 10078375 h 10078375"/>
              <a:gd name="connsiteX4" fmla="*/ 9218998 w 9458008"/>
              <a:gd name="connsiteY4" fmla="*/ 0 h 1007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008" h="10078375">
                <a:moveTo>
                  <a:pt x="9218998" y="0"/>
                </a:moveTo>
                <a:lnTo>
                  <a:pt x="35308" y="1477531"/>
                </a:lnTo>
                <a:lnTo>
                  <a:pt x="0" y="9930138"/>
                </a:lnTo>
                <a:lnTo>
                  <a:pt x="9458008" y="10078375"/>
                </a:lnTo>
                <a:cubicBezTo>
                  <a:pt x="9453937" y="8983456"/>
                  <a:pt x="9235282" y="1082708"/>
                  <a:pt x="9218998" y="0"/>
                </a:cubicBezTo>
                <a:close/>
              </a:path>
            </a:pathLst>
          </a:custGeom>
          <a:solidFill>
            <a:srgbClr val="FFE1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Vrije vorm 2"/>
          <p:cNvSpPr/>
          <p:nvPr/>
        </p:nvSpPr>
        <p:spPr>
          <a:xfrm>
            <a:off x="-4700" y="2771896"/>
            <a:ext cx="9176178" cy="4127316"/>
          </a:xfrm>
          <a:custGeom>
            <a:avLst/>
            <a:gdLst>
              <a:gd name="connsiteX0" fmla="*/ 4700 w 9176178"/>
              <a:gd name="connsiteY0" fmla="*/ 0 h 4127316"/>
              <a:gd name="connsiteX1" fmla="*/ 9163965 w 9176178"/>
              <a:gd name="connsiteY1" fmla="*/ 1404264 h 4127316"/>
              <a:gd name="connsiteX2" fmla="*/ 9176178 w 9176178"/>
              <a:gd name="connsiteY2" fmla="*/ 4127316 h 4127316"/>
              <a:gd name="connsiteX3" fmla="*/ 4700 w 9176178"/>
              <a:gd name="connsiteY3" fmla="*/ 4127316 h 4127316"/>
              <a:gd name="connsiteX4" fmla="*/ 4700 w 9176178"/>
              <a:gd name="connsiteY4" fmla="*/ 0 h 412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178" h="4127316">
                <a:moveTo>
                  <a:pt x="4700" y="0"/>
                </a:moveTo>
                <a:lnTo>
                  <a:pt x="9163965" y="1404264"/>
                </a:lnTo>
                <a:lnTo>
                  <a:pt x="9176178" y="4127316"/>
                </a:lnTo>
                <a:lnTo>
                  <a:pt x="4700" y="4127316"/>
                </a:lnTo>
                <a:cubicBezTo>
                  <a:pt x="629" y="2743403"/>
                  <a:pt x="-3441" y="1359491"/>
                  <a:pt x="4700" y="0"/>
                </a:cubicBezTo>
                <a:close/>
              </a:path>
            </a:pathLst>
          </a:custGeom>
          <a:solidFill>
            <a:srgbClr val="FFE1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7098" y="831203"/>
            <a:ext cx="4122714" cy="7994724"/>
          </a:xfrm>
          <a:prstGeom prst="rect">
            <a:avLst/>
          </a:prstGeom>
          <a:effectLst>
            <a:outerShdw blurRad="50800" dist="38100" dir="2700000" algn="tl" rotWithShape="0">
              <a:prstClr val="black">
                <a:alpha val="40000"/>
              </a:prstClr>
            </a:outerShdw>
          </a:effectLst>
        </p:spPr>
      </p:pic>
      <p:cxnSp>
        <p:nvCxnSpPr>
          <p:cNvPr id="6" name="Rechte verbindingslijn 5"/>
          <p:cNvCxnSpPr/>
          <p:nvPr/>
        </p:nvCxnSpPr>
        <p:spPr>
          <a:xfrm>
            <a:off x="-5532885" y="4523263"/>
            <a:ext cx="8489934" cy="848993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flipH="1" flipV="1">
            <a:off x="-861328" y="-1189665"/>
            <a:ext cx="11936004" cy="984266"/>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Afbeelding 14"/>
          <p:cNvPicPr>
            <a:picLocks noChangeAspect="1"/>
          </p:cNvPicPr>
          <p:nvPr/>
        </p:nvPicPr>
        <p:blipFill>
          <a:blip r:embed="rId5" cstate="screen">
            <a:duotone>
              <a:prstClr val="black"/>
              <a:srgbClr val="D9C3A5">
                <a:tint val="50000"/>
                <a:satMod val="180000"/>
              </a:srgbClr>
            </a:duotone>
            <a:extLst>
              <a:ext uri="{BEBA8EAE-BF5A-486C-A8C5-ECC9F3942E4B}">
                <a14:imgProps xmlns:a14="http://schemas.microsoft.com/office/drawing/2010/main">
                  <a14:imgLayer r:embed="rId6">
                    <a14:imgEffect>
                      <a14:colorTemperature colorTemp="112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0" y="-7098663"/>
            <a:ext cx="9247260" cy="14197325"/>
          </a:xfrm>
          <a:prstGeom prst="rect">
            <a:avLst/>
          </a:prstGeom>
        </p:spPr>
      </p:pic>
      <p:grpSp>
        <p:nvGrpSpPr>
          <p:cNvPr id="9" name="Groeperen 8"/>
          <p:cNvGrpSpPr/>
          <p:nvPr/>
        </p:nvGrpSpPr>
        <p:grpSpPr>
          <a:xfrm>
            <a:off x="1" y="-86303"/>
            <a:ext cx="4533900" cy="7184965"/>
            <a:chOff x="1" y="-86303"/>
            <a:chExt cx="4533900" cy="7184965"/>
          </a:xfrm>
          <a:solidFill>
            <a:srgbClr val="FFE164"/>
          </a:solidFill>
        </p:grpSpPr>
        <p:sp>
          <p:nvSpPr>
            <p:cNvPr id="12" name="Rechthoek 11"/>
            <p:cNvSpPr/>
            <p:nvPr/>
          </p:nvSpPr>
          <p:spPr>
            <a:xfrm>
              <a:off x="1" y="-86303"/>
              <a:ext cx="4533900" cy="718496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p:cNvSpPr txBox="1"/>
            <p:nvPr/>
          </p:nvSpPr>
          <p:spPr>
            <a:xfrm>
              <a:off x="530176" y="2059318"/>
              <a:ext cx="3550949" cy="2757678"/>
            </a:xfrm>
            <a:prstGeom prst="rect">
              <a:avLst/>
            </a:prstGeom>
            <a:grpFill/>
          </p:spPr>
          <p:txBody>
            <a:bodyPr wrap="square" rtlCol="0">
              <a:spAutoFit/>
            </a:bodyPr>
            <a:lstStyle/>
            <a:p>
              <a:pPr>
                <a:lnSpc>
                  <a:spcPct val="90000"/>
                </a:lnSpc>
              </a:pPr>
              <a:r>
                <a:rPr lang="nl-NL" sz="2400" dirty="0" smtClean="0">
                  <a:solidFill>
                    <a:schemeClr val="tx1">
                      <a:lumMod val="85000"/>
                      <a:lumOff val="15000"/>
                    </a:schemeClr>
                  </a:solidFill>
                </a:rPr>
                <a:t>Als ik terugdenk aan mijn jeugd, herinner ik me weinig. En wat ik op school leerde weet ik al helemaal niet meer. Maar mijn vakanties, die herinner ik mij allemaal. Die draag ik in mijn hart.</a:t>
              </a:r>
              <a:endParaRPr lang="nl-NL" sz="2400" dirty="0">
                <a:solidFill>
                  <a:schemeClr val="tx1">
                    <a:lumMod val="85000"/>
                    <a:lumOff val="15000"/>
                  </a:schemeClr>
                </a:solidFill>
              </a:endParaRPr>
            </a:p>
          </p:txBody>
        </p:sp>
        <p:sp>
          <p:nvSpPr>
            <p:cNvPr id="14" name="Tekstvak 13"/>
            <p:cNvSpPr txBox="1"/>
            <p:nvPr/>
          </p:nvSpPr>
          <p:spPr>
            <a:xfrm>
              <a:off x="530176" y="5060911"/>
              <a:ext cx="3550949" cy="651460"/>
            </a:xfrm>
            <a:prstGeom prst="rect">
              <a:avLst/>
            </a:prstGeom>
            <a:grpFill/>
          </p:spPr>
          <p:txBody>
            <a:bodyPr wrap="square" rtlCol="0">
              <a:spAutoFit/>
            </a:bodyPr>
            <a:lstStyle/>
            <a:p>
              <a:pPr>
                <a:lnSpc>
                  <a:spcPct val="90000"/>
                </a:lnSpc>
              </a:pPr>
              <a:r>
                <a:rPr lang="nl-NL" sz="2000" b="1" dirty="0" smtClean="0">
                  <a:solidFill>
                    <a:schemeClr val="tx1">
                      <a:lumMod val="85000"/>
                      <a:lumOff val="15000"/>
                    </a:schemeClr>
                  </a:solidFill>
                </a:rPr>
                <a:t>Jacques,</a:t>
              </a:r>
              <a:br>
                <a:rPr lang="nl-NL" sz="2000" b="1" dirty="0" smtClean="0">
                  <a:solidFill>
                    <a:schemeClr val="tx1">
                      <a:lumMod val="85000"/>
                      <a:lumOff val="15000"/>
                    </a:schemeClr>
                  </a:solidFill>
                </a:rPr>
              </a:br>
              <a:r>
                <a:rPr lang="nl-NL" sz="2000" i="1" dirty="0" smtClean="0">
                  <a:solidFill>
                    <a:schemeClr val="tx1">
                      <a:lumMod val="85000"/>
                      <a:lumOff val="15000"/>
                    </a:schemeClr>
                  </a:solidFill>
                </a:rPr>
                <a:t>77 jarige vakantieganger</a:t>
              </a:r>
              <a:endParaRPr lang="nl-NL" sz="2000" i="1" dirty="0">
                <a:solidFill>
                  <a:schemeClr val="tx1">
                    <a:lumMod val="85000"/>
                    <a:lumOff val="15000"/>
                  </a:schemeClr>
                </a:solidFill>
              </a:endParaRPr>
            </a:p>
          </p:txBody>
        </p:sp>
        <p:cxnSp>
          <p:nvCxnSpPr>
            <p:cNvPr id="16" name="Rechte verbindingslijn 15"/>
            <p:cNvCxnSpPr/>
            <p:nvPr/>
          </p:nvCxnSpPr>
          <p:spPr>
            <a:xfrm>
              <a:off x="591823" y="5060911"/>
              <a:ext cx="3452312" cy="0"/>
            </a:xfrm>
            <a:prstGeom prst="line">
              <a:avLst/>
            </a:prstGeom>
            <a:grpFill/>
            <a:ln w="28575" cmpd="sng">
              <a:solidFill>
                <a:srgbClr val="FCF7D2"/>
              </a:solidFill>
            </a:ln>
            <a:effectLst/>
          </p:spPr>
          <p:style>
            <a:lnRef idx="2">
              <a:schemeClr val="accent1"/>
            </a:lnRef>
            <a:fillRef idx="0">
              <a:schemeClr val="accent1"/>
            </a:fillRef>
            <a:effectRef idx="1">
              <a:schemeClr val="accent1"/>
            </a:effectRef>
            <a:fontRef idx="minor">
              <a:schemeClr val="tx1"/>
            </a:fontRef>
          </p:style>
        </p:cxnSp>
        <p:cxnSp>
          <p:nvCxnSpPr>
            <p:cNvPr id="17" name="Rechte verbindingslijn 16"/>
            <p:cNvCxnSpPr/>
            <p:nvPr/>
          </p:nvCxnSpPr>
          <p:spPr>
            <a:xfrm>
              <a:off x="591823" y="1793729"/>
              <a:ext cx="3452312" cy="0"/>
            </a:xfrm>
            <a:prstGeom prst="line">
              <a:avLst/>
            </a:prstGeom>
            <a:grpFill/>
            <a:ln w="28575" cmpd="sng">
              <a:solidFill>
                <a:srgbClr val="FCF7D2"/>
              </a:solidFill>
            </a:ln>
            <a:effectLst/>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530176" y="955358"/>
              <a:ext cx="3550949" cy="1220847"/>
            </a:xfrm>
            <a:prstGeom prst="rect">
              <a:avLst/>
            </a:prstGeom>
            <a:grpFill/>
          </p:spPr>
          <p:txBody>
            <a:bodyPr wrap="square" rtlCol="0">
              <a:spAutoFit/>
            </a:bodyPr>
            <a:lstStyle/>
            <a:p>
              <a:pPr algn="ctr">
                <a:lnSpc>
                  <a:spcPct val="90000"/>
                </a:lnSpc>
              </a:pPr>
              <a:r>
                <a:rPr lang="nl-NL" sz="8000" b="1" dirty="0" smtClean="0">
                  <a:solidFill>
                    <a:srgbClr val="A02B46"/>
                  </a:solidFill>
                </a:rPr>
                <a:t>“</a:t>
              </a:r>
              <a:endParaRPr lang="nl-NL" sz="8000" i="1" dirty="0">
                <a:solidFill>
                  <a:srgbClr val="A02B46"/>
                </a:solidFill>
              </a:endParaRPr>
            </a:p>
          </p:txBody>
        </p:sp>
      </p:grpSp>
    </p:spTree>
    <p:extLst>
      <p:ext uri="{BB962C8B-B14F-4D97-AF65-F5344CB8AC3E}">
        <p14:creationId xmlns:p14="http://schemas.microsoft.com/office/powerpoint/2010/main" val="5326074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0" presetClass="path" presetSubtype="0" accel="50000" decel="50000" fill="hold" grpId="0" nodeType="withEffect">
                                  <p:stCondLst>
                                    <p:cond delay="0"/>
                                  </p:stCondLst>
                                  <p:childTnLst>
                                    <p:animMotion origin="layout" path="M 2.94923E-6 -1.3239E-6 L 2.94923E-6 -0.96012 " pathEditMode="relative" rAng="0" ptsTypes="AA">
                                      <p:cBhvr>
                                        <p:cTn id="10" dur="2000" fill="hold"/>
                                        <p:tgtEl>
                                          <p:spTgt spid="5"/>
                                        </p:tgtEl>
                                        <p:attrNameLst>
                                          <p:attrName>ppt_x</p:attrName>
                                          <p:attrName>ppt_y</p:attrName>
                                        </p:attrNameLst>
                                      </p:cBhvr>
                                      <p:rCtr x="0" y="-48018"/>
                                    </p:animMotion>
                                  </p:childTnLst>
                                </p:cTn>
                              </p:par>
                              <p:par>
                                <p:cTn id="11" presetID="10" presetClass="exit" presetSubtype="0" fill="hold" nodeType="withEffect">
                                  <p:stCondLst>
                                    <p:cond delay="0"/>
                                  </p:stCondLst>
                                  <p:childTnLst>
                                    <p:animEffect transition="out" filter="fade">
                                      <p:cBhvr>
                                        <p:cTn id="12" dur="200"/>
                                        <p:tgtEl>
                                          <p:spTgt spid="8"/>
                                        </p:tgtEl>
                                      </p:cBhvr>
                                    </p:animEffect>
                                    <p:set>
                                      <p:cBhvr>
                                        <p:cTn id="13" dur="1" fill="hold">
                                          <p:stCondLst>
                                            <p:cond delay="199"/>
                                          </p:stCondLst>
                                        </p:cTn>
                                        <p:tgtEl>
                                          <p:spTgt spid="8"/>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1.38889E-6 -2.22222E-6 L 1.16667 -1.27847 " pathEditMode="relative" rAng="0" ptsTypes="AA">
                                      <p:cBhvr>
                                        <p:cTn id="15" dur="1500" fill="hold"/>
                                        <p:tgtEl>
                                          <p:spTgt spid="6"/>
                                        </p:tgtEl>
                                        <p:attrNameLst>
                                          <p:attrName>ppt_x</p:attrName>
                                          <p:attrName>ppt_y</p:attrName>
                                        </p:attrNameLst>
                                      </p:cBhvr>
                                      <p:rCtr x="58333" y="-63935"/>
                                    </p:animMotion>
                                  </p:childTnLst>
                                </p:cTn>
                              </p:par>
                              <p:par>
                                <p:cTn id="16" presetID="0" presetClass="path" presetSubtype="0" accel="50000" decel="50000" fill="hold" nodeType="withEffect">
                                  <p:stCondLst>
                                    <p:cond delay="500"/>
                                  </p:stCondLst>
                                  <p:childTnLst>
                                    <p:animMotion origin="layout" path="M 3.95635E-6 3.45164E-6 L -0.04747 1.61702 " pathEditMode="relative" rAng="0" ptsTypes="AA">
                                      <p:cBhvr>
                                        <p:cTn id="17" dur="1300" fill="hold"/>
                                        <p:tgtEl>
                                          <p:spTgt spid="10"/>
                                        </p:tgtEl>
                                        <p:attrNameLst>
                                          <p:attrName>ppt_x</p:attrName>
                                          <p:attrName>ppt_y</p:attrName>
                                        </p:attrNameLst>
                                      </p:cBhvr>
                                      <p:rCtr x="-2373" y="80840"/>
                                    </p:animMotion>
                                  </p:childTnLst>
                                </p:cTn>
                              </p:par>
                              <p:par>
                                <p:cTn id="18" presetID="10" presetClass="entr" presetSubtype="0" fill="hold" nodeType="with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2000"/>
                            </p:stCondLst>
                            <p:childTnLst>
                              <p:par>
                                <p:cTn id="22" presetID="2" presetClass="entr" presetSubtype="8" fill="hold" nodeType="after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alphaModFix amt="21000"/>
            <a:extLst>
              <a:ext uri="{28A0092B-C50C-407E-A947-70E740481C1C}">
                <a14:useLocalDpi xmlns:a14="http://schemas.microsoft.com/office/drawing/2010/main"/>
              </a:ext>
            </a:extLst>
          </a:blip>
          <a:stretch>
            <a:fillRect/>
          </a:stretch>
        </p:blipFill>
        <p:spPr>
          <a:xfrm>
            <a:off x="-132956" y="-478844"/>
            <a:ext cx="9409911" cy="9409911"/>
          </a:xfrm>
          <a:prstGeom prst="rect">
            <a:avLst/>
          </a:prstGeom>
        </p:spPr>
      </p:pic>
      <p:sp>
        <p:nvSpPr>
          <p:cNvPr id="18" name="Rechthoek 17"/>
          <p:cNvSpPr/>
          <p:nvPr/>
        </p:nvSpPr>
        <p:spPr>
          <a:xfrm>
            <a:off x="1449859" y="-86302"/>
            <a:ext cx="6205708" cy="947774"/>
          </a:xfrm>
          <a:prstGeom prst="rect">
            <a:avLst/>
          </a:prstGeom>
          <a:solidFill>
            <a:srgbClr val="FFE1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smtClean="0"/>
              <a:t>Netwerk Iedereen Verdient vakantie</a:t>
            </a:r>
            <a:endParaRPr lang="nl-NL" dirty="0"/>
          </a:p>
        </p:txBody>
      </p:sp>
      <p:pic>
        <p:nvPicPr>
          <p:cNvPr id="22" name="Afbeelding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5001" y="2804831"/>
            <a:ext cx="1519608" cy="1308772"/>
          </a:xfrm>
          <a:prstGeom prst="rect">
            <a:avLst/>
          </a:prstGeom>
          <a:effectLst>
            <a:outerShdw blurRad="50800" dist="38100" dir="2700000" algn="tl" rotWithShape="0">
              <a:prstClr val="black">
                <a:alpha val="40000"/>
              </a:prstClr>
            </a:outerShdw>
          </a:effectLst>
        </p:spPr>
      </p:pic>
      <p:sp>
        <p:nvSpPr>
          <p:cNvPr id="2" name="Ovaal 1"/>
          <p:cNvSpPr/>
          <p:nvPr/>
        </p:nvSpPr>
        <p:spPr>
          <a:xfrm>
            <a:off x="3633029" y="1029117"/>
            <a:ext cx="1809165" cy="1694361"/>
          </a:xfrm>
          <a:prstGeom prst="ellipse">
            <a:avLst/>
          </a:prstGeom>
          <a:solidFill>
            <a:srgbClr val="B0D0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Rechthoek 2"/>
          <p:cNvSpPr/>
          <p:nvPr/>
        </p:nvSpPr>
        <p:spPr>
          <a:xfrm>
            <a:off x="3846583" y="1496217"/>
            <a:ext cx="1467068" cy="651460"/>
          </a:xfrm>
          <a:prstGeom prst="rect">
            <a:avLst/>
          </a:prstGeom>
        </p:spPr>
        <p:txBody>
          <a:bodyPr wrap="none">
            <a:spAutoFit/>
          </a:bodyPr>
          <a:lstStyle/>
          <a:p>
            <a:pPr algn="ctr">
              <a:lnSpc>
                <a:spcPct val="90000"/>
              </a:lnSpc>
            </a:pPr>
            <a:r>
              <a:rPr lang="nl-NL" sz="2000" b="1" dirty="0" smtClean="0">
                <a:solidFill>
                  <a:schemeClr val="bg1"/>
                </a:solidFill>
              </a:rPr>
              <a:t>Sociale </a:t>
            </a:r>
            <a:br>
              <a:rPr lang="nl-NL" sz="2000" b="1" dirty="0" smtClean="0">
                <a:solidFill>
                  <a:schemeClr val="bg1"/>
                </a:solidFill>
              </a:rPr>
            </a:br>
            <a:r>
              <a:rPr lang="nl-NL" sz="2000" b="1" dirty="0" smtClean="0">
                <a:solidFill>
                  <a:schemeClr val="bg1"/>
                </a:solidFill>
              </a:rPr>
              <a:t>organisaties</a:t>
            </a:r>
            <a:endParaRPr lang="nl-NL" sz="2000" b="1" dirty="0">
              <a:solidFill>
                <a:schemeClr val="bg1"/>
              </a:solidFill>
            </a:endParaRPr>
          </a:p>
        </p:txBody>
      </p:sp>
      <p:sp>
        <p:nvSpPr>
          <p:cNvPr id="23" name="Ovaal 22"/>
          <p:cNvSpPr/>
          <p:nvPr/>
        </p:nvSpPr>
        <p:spPr>
          <a:xfrm>
            <a:off x="3712443" y="4388818"/>
            <a:ext cx="1809165" cy="1790700"/>
          </a:xfrm>
          <a:prstGeom prst="ellipse">
            <a:avLst/>
          </a:prstGeom>
          <a:solidFill>
            <a:srgbClr val="B0D0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Rechthoek 23"/>
          <p:cNvSpPr/>
          <p:nvPr/>
        </p:nvSpPr>
        <p:spPr>
          <a:xfrm>
            <a:off x="3712443" y="5081376"/>
            <a:ext cx="1934056" cy="646331"/>
          </a:xfrm>
          <a:prstGeom prst="rect">
            <a:avLst/>
          </a:prstGeom>
        </p:spPr>
        <p:txBody>
          <a:bodyPr wrap="none">
            <a:spAutoFit/>
          </a:bodyPr>
          <a:lstStyle/>
          <a:p>
            <a:pPr algn="ctr">
              <a:lnSpc>
                <a:spcPct val="90000"/>
              </a:lnSpc>
            </a:pPr>
            <a:r>
              <a:rPr lang="nl-NL" sz="2000" b="1" dirty="0" smtClean="0">
                <a:solidFill>
                  <a:schemeClr val="bg1"/>
                </a:solidFill>
              </a:rPr>
              <a:t>Vakantiegangers</a:t>
            </a:r>
            <a:br>
              <a:rPr lang="nl-NL" sz="2000" b="1" dirty="0" smtClean="0">
                <a:solidFill>
                  <a:schemeClr val="bg1"/>
                </a:solidFill>
              </a:rPr>
            </a:br>
            <a:endParaRPr lang="nl-NL" sz="2000" b="1" dirty="0">
              <a:solidFill>
                <a:schemeClr val="bg1"/>
              </a:solidFill>
            </a:endParaRPr>
          </a:p>
        </p:txBody>
      </p:sp>
      <p:sp>
        <p:nvSpPr>
          <p:cNvPr id="25" name="Ovaal 24"/>
          <p:cNvSpPr/>
          <p:nvPr/>
        </p:nvSpPr>
        <p:spPr>
          <a:xfrm>
            <a:off x="6091608" y="2631888"/>
            <a:ext cx="1721612" cy="1756929"/>
          </a:xfrm>
          <a:prstGeom prst="ellipse">
            <a:avLst/>
          </a:prstGeom>
          <a:solidFill>
            <a:srgbClr val="B0D0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Rechthoek 25"/>
          <p:cNvSpPr/>
          <p:nvPr/>
        </p:nvSpPr>
        <p:spPr>
          <a:xfrm>
            <a:off x="6236907" y="3098810"/>
            <a:ext cx="1441420" cy="651460"/>
          </a:xfrm>
          <a:prstGeom prst="rect">
            <a:avLst/>
          </a:prstGeom>
        </p:spPr>
        <p:txBody>
          <a:bodyPr wrap="none">
            <a:spAutoFit/>
          </a:bodyPr>
          <a:lstStyle/>
          <a:p>
            <a:pPr algn="ctr">
              <a:lnSpc>
                <a:spcPct val="90000"/>
              </a:lnSpc>
            </a:pPr>
            <a:r>
              <a:rPr lang="nl-NL" sz="2000" b="1" dirty="0" smtClean="0">
                <a:solidFill>
                  <a:schemeClr val="bg1"/>
                </a:solidFill>
              </a:rPr>
              <a:t>Toeristische</a:t>
            </a:r>
            <a:br>
              <a:rPr lang="nl-NL" sz="2000" b="1" dirty="0" smtClean="0">
                <a:solidFill>
                  <a:schemeClr val="bg1"/>
                </a:solidFill>
              </a:rPr>
            </a:br>
            <a:r>
              <a:rPr lang="nl-NL" sz="2000" b="1" dirty="0" smtClean="0">
                <a:solidFill>
                  <a:schemeClr val="bg1"/>
                </a:solidFill>
              </a:rPr>
              <a:t>partners</a:t>
            </a:r>
            <a:endParaRPr lang="nl-NL" sz="2000" b="1" dirty="0">
              <a:solidFill>
                <a:schemeClr val="bg1"/>
              </a:solidFill>
            </a:endParaRPr>
          </a:p>
        </p:txBody>
      </p:sp>
      <p:sp>
        <p:nvSpPr>
          <p:cNvPr id="27" name="Ovaal 26"/>
          <p:cNvSpPr/>
          <p:nvPr/>
        </p:nvSpPr>
        <p:spPr>
          <a:xfrm>
            <a:off x="1225105" y="2631887"/>
            <a:ext cx="1826327" cy="1756929"/>
          </a:xfrm>
          <a:prstGeom prst="ellipse">
            <a:avLst/>
          </a:prstGeom>
          <a:solidFill>
            <a:srgbClr val="B0D0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8" name="Rechthoek 27"/>
          <p:cNvSpPr/>
          <p:nvPr/>
        </p:nvSpPr>
        <p:spPr>
          <a:xfrm>
            <a:off x="1629920" y="3098810"/>
            <a:ext cx="1086105" cy="651460"/>
          </a:xfrm>
          <a:prstGeom prst="rect">
            <a:avLst/>
          </a:prstGeom>
        </p:spPr>
        <p:txBody>
          <a:bodyPr wrap="none">
            <a:spAutoFit/>
          </a:bodyPr>
          <a:lstStyle/>
          <a:p>
            <a:pPr algn="ctr">
              <a:lnSpc>
                <a:spcPct val="90000"/>
              </a:lnSpc>
            </a:pPr>
            <a:r>
              <a:rPr lang="nl-NL" sz="2000" b="1" dirty="0" smtClean="0">
                <a:solidFill>
                  <a:schemeClr val="bg1"/>
                </a:solidFill>
              </a:rPr>
              <a:t>Overige</a:t>
            </a:r>
            <a:br>
              <a:rPr lang="nl-NL" sz="2000" b="1" dirty="0" smtClean="0">
                <a:solidFill>
                  <a:schemeClr val="bg1"/>
                </a:solidFill>
              </a:rPr>
            </a:br>
            <a:r>
              <a:rPr lang="nl-NL" sz="2000" b="1" dirty="0" smtClean="0">
                <a:solidFill>
                  <a:schemeClr val="bg1"/>
                </a:solidFill>
              </a:rPr>
              <a:t>partners</a:t>
            </a:r>
            <a:endParaRPr lang="nl-NL" sz="2000" b="1" dirty="0">
              <a:solidFill>
                <a:schemeClr val="bg1"/>
              </a:solidFill>
            </a:endParaRPr>
          </a:p>
        </p:txBody>
      </p:sp>
      <p:cxnSp>
        <p:nvCxnSpPr>
          <p:cNvPr id="29" name="Rechte verbindingslijn met pijl 28"/>
          <p:cNvCxnSpPr/>
          <p:nvPr/>
        </p:nvCxnSpPr>
        <p:spPr>
          <a:xfrm>
            <a:off x="4600687" y="4226112"/>
            <a:ext cx="0" cy="537882"/>
          </a:xfrm>
          <a:prstGeom prst="straightConnector1">
            <a:avLst/>
          </a:prstGeom>
          <a:ln w="19050" cmpd="sng">
            <a:solidFill>
              <a:srgbClr val="A02B46"/>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p:nvPr/>
        </p:nvCxnSpPr>
        <p:spPr>
          <a:xfrm flipV="1">
            <a:off x="4572000" y="2330824"/>
            <a:ext cx="0" cy="627530"/>
          </a:xfrm>
          <a:prstGeom prst="straightConnector1">
            <a:avLst/>
          </a:prstGeom>
          <a:ln w="19050" cmpd="sng">
            <a:solidFill>
              <a:srgbClr val="A02B46"/>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p:nvPr/>
        </p:nvCxnSpPr>
        <p:spPr>
          <a:xfrm flipH="1">
            <a:off x="2716025" y="3429000"/>
            <a:ext cx="577242" cy="0"/>
          </a:xfrm>
          <a:prstGeom prst="straightConnector1">
            <a:avLst/>
          </a:prstGeom>
          <a:ln w="19050" cmpd="sng">
            <a:solidFill>
              <a:srgbClr val="A02B46"/>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34" name="Rechte verbindingslijn met pijl 33"/>
          <p:cNvCxnSpPr/>
          <p:nvPr/>
        </p:nvCxnSpPr>
        <p:spPr>
          <a:xfrm>
            <a:off x="5795911" y="3429000"/>
            <a:ext cx="577242" cy="0"/>
          </a:xfrm>
          <a:prstGeom prst="straightConnector1">
            <a:avLst/>
          </a:prstGeom>
          <a:ln w="19050" cmpd="sng">
            <a:solidFill>
              <a:srgbClr val="A02B46"/>
            </a:solidFill>
            <a:prstDash val="dot"/>
            <a:tailEnd type="arrow"/>
          </a:ln>
          <a:effectLst/>
        </p:spPr>
        <p:style>
          <a:lnRef idx="2">
            <a:schemeClr val="accent1"/>
          </a:lnRef>
          <a:fillRef idx="0">
            <a:schemeClr val="accent1"/>
          </a:fillRef>
          <a:effectRef idx="1">
            <a:schemeClr val="accent1"/>
          </a:effectRef>
          <a:fontRef idx="minor">
            <a:schemeClr val="tx1"/>
          </a:fontRef>
        </p:style>
      </p:cxnSp>
      <p:pic>
        <p:nvPicPr>
          <p:cNvPr id="31" name="Afbeelding 3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362700"/>
            <a:ext cx="9144000" cy="495300"/>
          </a:xfrm>
          <a:prstGeom prst="rect">
            <a:avLst/>
          </a:prstGeom>
          <a:solidFill>
            <a:srgbClr val="FFE182"/>
          </a:solidFill>
        </p:spPr>
      </p:pic>
      <p:sp>
        <p:nvSpPr>
          <p:cNvPr id="33" name="Rechthoek 32">
            <a:hlinkClick r:id="rId6" action="ppaction://hlinksldjump"/>
          </p:cNvPr>
          <p:cNvSpPr/>
          <p:nvPr/>
        </p:nvSpPr>
        <p:spPr>
          <a:xfrm>
            <a:off x="1904939" y="6362700"/>
            <a:ext cx="1011263"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5" name="Rechthoek 34">
            <a:hlinkClick r:id="rId7" action="ppaction://hlinksldjump"/>
          </p:cNvPr>
          <p:cNvSpPr/>
          <p:nvPr/>
        </p:nvSpPr>
        <p:spPr>
          <a:xfrm>
            <a:off x="3110094" y="6362701"/>
            <a:ext cx="1052550"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6" name="Rechthoek 35">
            <a:hlinkClick r:id="" action="ppaction://noaction"/>
          </p:cNvPr>
          <p:cNvSpPr/>
          <p:nvPr/>
        </p:nvSpPr>
        <p:spPr>
          <a:xfrm>
            <a:off x="7874000" y="6362700"/>
            <a:ext cx="1270000"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Rechthoek 36">
            <a:hlinkClick r:id="" action="ppaction://noaction"/>
          </p:cNvPr>
          <p:cNvSpPr/>
          <p:nvPr/>
        </p:nvSpPr>
        <p:spPr>
          <a:xfrm>
            <a:off x="4347881" y="6362700"/>
            <a:ext cx="1882589"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8" name="Rechthoek 37">
            <a:hlinkClick r:id="rId8" action="ppaction://hlinksldjump"/>
          </p:cNvPr>
          <p:cNvSpPr/>
          <p:nvPr/>
        </p:nvSpPr>
        <p:spPr>
          <a:xfrm>
            <a:off x="1" y="6362701"/>
            <a:ext cx="1728556"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9" name="Rechthoek 38">
            <a:hlinkClick r:id="" action="ppaction://noaction"/>
          </p:cNvPr>
          <p:cNvSpPr/>
          <p:nvPr/>
        </p:nvSpPr>
        <p:spPr>
          <a:xfrm>
            <a:off x="6428324" y="6362701"/>
            <a:ext cx="1281324"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8276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alphaModFix amt="21000"/>
            <a:extLst>
              <a:ext uri="{28A0092B-C50C-407E-A947-70E740481C1C}">
                <a14:useLocalDpi xmlns:a14="http://schemas.microsoft.com/office/drawing/2010/main"/>
              </a:ext>
            </a:extLst>
          </a:blip>
          <a:stretch>
            <a:fillRect/>
          </a:stretch>
        </p:blipFill>
        <p:spPr>
          <a:xfrm>
            <a:off x="-81971" y="-2314223"/>
            <a:ext cx="9409911" cy="9409911"/>
          </a:xfrm>
          <a:prstGeom prst="rect">
            <a:avLst/>
          </a:prstGeom>
        </p:spPr>
      </p:pic>
      <p:sp>
        <p:nvSpPr>
          <p:cNvPr id="18" name="Rechthoek 17"/>
          <p:cNvSpPr/>
          <p:nvPr/>
        </p:nvSpPr>
        <p:spPr>
          <a:xfrm>
            <a:off x="1449859" y="-86302"/>
            <a:ext cx="6205708" cy="947774"/>
          </a:xfrm>
          <a:prstGeom prst="rect">
            <a:avLst/>
          </a:prstGeom>
          <a:solidFill>
            <a:srgbClr val="FFE1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1" name="Afbeelding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4236" y="66618"/>
            <a:ext cx="1614479" cy="400947"/>
          </a:xfrm>
          <a:prstGeom prst="rect">
            <a:avLst/>
          </a:prstGeom>
        </p:spPr>
      </p:pic>
      <p:sp>
        <p:nvSpPr>
          <p:cNvPr id="20" name="Rechthoek 19"/>
          <p:cNvSpPr/>
          <p:nvPr/>
        </p:nvSpPr>
        <p:spPr>
          <a:xfrm>
            <a:off x="3342830" y="1382285"/>
            <a:ext cx="2474581" cy="515526"/>
          </a:xfrm>
          <a:prstGeom prst="rect">
            <a:avLst/>
          </a:prstGeom>
        </p:spPr>
        <p:txBody>
          <a:bodyPr wrap="none">
            <a:spAutoFit/>
          </a:bodyPr>
          <a:lstStyle/>
          <a:p>
            <a:pPr algn="ctr">
              <a:lnSpc>
                <a:spcPct val="90000"/>
              </a:lnSpc>
            </a:pPr>
            <a:r>
              <a:rPr lang="nl-NL" sz="3000" dirty="0" smtClean="0">
                <a:solidFill>
                  <a:schemeClr val="tx1">
                    <a:lumMod val="75000"/>
                    <a:lumOff val="25000"/>
                  </a:schemeClr>
                </a:solidFill>
              </a:rPr>
              <a:t>Kruisbestuiver</a:t>
            </a:r>
            <a:endParaRPr lang="nl-NL" sz="3000" dirty="0">
              <a:solidFill>
                <a:schemeClr val="tx1">
                  <a:lumMod val="75000"/>
                  <a:lumOff val="25000"/>
                </a:schemeClr>
              </a:solidFill>
            </a:endParaRPr>
          </a:p>
        </p:txBody>
      </p:sp>
      <p:grpSp>
        <p:nvGrpSpPr>
          <p:cNvPr id="2" name="Groeperen 1"/>
          <p:cNvGrpSpPr/>
          <p:nvPr/>
        </p:nvGrpSpPr>
        <p:grpSpPr>
          <a:xfrm>
            <a:off x="935884" y="2032281"/>
            <a:ext cx="3068834" cy="3973355"/>
            <a:chOff x="935884" y="2032281"/>
            <a:chExt cx="3068834" cy="3973355"/>
          </a:xfrm>
        </p:grpSpPr>
        <p:cxnSp>
          <p:nvCxnSpPr>
            <p:cNvPr id="3" name="Kromme verbindingslijn 2"/>
            <p:cNvCxnSpPr/>
            <p:nvPr/>
          </p:nvCxnSpPr>
          <p:spPr>
            <a:xfrm rot="5400000">
              <a:off x="2351189" y="1775469"/>
              <a:ext cx="1396718" cy="1910341"/>
            </a:xfrm>
            <a:prstGeom prst="curvedConnector3">
              <a:avLst/>
            </a:prstGeom>
            <a:ln w="38100" cmpd="sng">
              <a:solidFill>
                <a:srgbClr val="A02B46"/>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hthoek 21"/>
            <p:cNvSpPr/>
            <p:nvPr/>
          </p:nvSpPr>
          <p:spPr>
            <a:xfrm>
              <a:off x="935884" y="5659387"/>
              <a:ext cx="2346867" cy="346249"/>
            </a:xfrm>
            <a:prstGeom prst="rect">
              <a:avLst/>
            </a:prstGeom>
          </p:spPr>
          <p:txBody>
            <a:bodyPr wrap="square">
              <a:spAutoFit/>
            </a:bodyPr>
            <a:lstStyle/>
            <a:p>
              <a:pPr algn="ctr">
                <a:lnSpc>
                  <a:spcPct val="90000"/>
                </a:lnSpc>
              </a:pPr>
              <a:r>
                <a:rPr lang="nl-NL" dirty="0" smtClean="0">
                  <a:solidFill>
                    <a:schemeClr val="tx1">
                      <a:lumMod val="75000"/>
                      <a:lumOff val="25000"/>
                    </a:schemeClr>
                  </a:solidFill>
                </a:rPr>
                <a:t>Toeristische markt</a:t>
              </a:r>
              <a:endParaRPr lang="nl-NL" dirty="0">
                <a:solidFill>
                  <a:schemeClr val="tx1">
                    <a:lumMod val="75000"/>
                    <a:lumOff val="25000"/>
                  </a:schemeClr>
                </a:solidFill>
              </a:endParaRPr>
            </a:p>
          </p:txBody>
        </p:sp>
        <p:pic>
          <p:nvPicPr>
            <p:cNvPr id="7" name="Afbeelding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29720" y="3697775"/>
              <a:ext cx="932251" cy="1961612"/>
            </a:xfrm>
            <a:prstGeom prst="rect">
              <a:avLst/>
            </a:prstGeom>
            <a:effectLst>
              <a:outerShdw blurRad="50800" dist="38100" dir="2700000" algn="tl" rotWithShape="0">
                <a:prstClr val="black">
                  <a:alpha val="40000"/>
                </a:prstClr>
              </a:outerShdw>
            </a:effectLst>
          </p:spPr>
        </p:pic>
      </p:grpSp>
      <p:grpSp>
        <p:nvGrpSpPr>
          <p:cNvPr id="4" name="Groeperen 3"/>
          <p:cNvGrpSpPr/>
          <p:nvPr/>
        </p:nvGrpSpPr>
        <p:grpSpPr>
          <a:xfrm>
            <a:off x="3050330" y="2032280"/>
            <a:ext cx="3042293" cy="3973356"/>
            <a:chOff x="3050330" y="2032280"/>
            <a:chExt cx="3042293" cy="3973356"/>
          </a:xfrm>
        </p:grpSpPr>
        <p:cxnSp>
          <p:nvCxnSpPr>
            <p:cNvPr id="5" name="Rechte verbindingslijn met pijl 4"/>
            <p:cNvCxnSpPr/>
            <p:nvPr/>
          </p:nvCxnSpPr>
          <p:spPr>
            <a:xfrm>
              <a:off x="4583783" y="2032280"/>
              <a:ext cx="0" cy="1396719"/>
            </a:xfrm>
            <a:prstGeom prst="straightConnector1">
              <a:avLst/>
            </a:prstGeom>
            <a:ln w="38100" cmpd="sng">
              <a:solidFill>
                <a:srgbClr val="A02B46"/>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hthoek 23"/>
            <p:cNvSpPr/>
            <p:nvPr/>
          </p:nvSpPr>
          <p:spPr>
            <a:xfrm>
              <a:off x="3050330" y="5659387"/>
              <a:ext cx="3042293" cy="346249"/>
            </a:xfrm>
            <a:prstGeom prst="rect">
              <a:avLst/>
            </a:prstGeom>
          </p:spPr>
          <p:txBody>
            <a:bodyPr wrap="square">
              <a:spAutoFit/>
            </a:bodyPr>
            <a:lstStyle/>
            <a:p>
              <a:pPr algn="ctr">
                <a:lnSpc>
                  <a:spcPct val="90000"/>
                </a:lnSpc>
              </a:pPr>
              <a:r>
                <a:rPr lang="nl-NL" dirty="0" smtClean="0">
                  <a:solidFill>
                    <a:schemeClr val="tx1">
                      <a:lumMod val="75000"/>
                      <a:lumOff val="25000"/>
                    </a:schemeClr>
                  </a:solidFill>
                </a:rPr>
                <a:t>Sociale </a:t>
              </a:r>
              <a:r>
                <a:rPr lang="nl-NL" dirty="0" err="1" smtClean="0">
                  <a:solidFill>
                    <a:schemeClr val="tx1">
                      <a:lumMod val="75000"/>
                      <a:lumOff val="25000"/>
                    </a:schemeClr>
                  </a:solidFill>
                </a:rPr>
                <a:t>lidorganisaties</a:t>
              </a:r>
              <a:endParaRPr lang="nl-NL" dirty="0">
                <a:solidFill>
                  <a:schemeClr val="tx1">
                    <a:lumMod val="75000"/>
                    <a:lumOff val="25000"/>
                  </a:schemeClr>
                </a:solidFill>
              </a:endParaRPr>
            </a:p>
          </p:txBody>
        </p:sp>
        <p:pic>
          <p:nvPicPr>
            <p:cNvPr id="23" name="Afbeelding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6250" y="4063833"/>
              <a:ext cx="1998363" cy="1550731"/>
            </a:xfrm>
            <a:prstGeom prst="rect">
              <a:avLst/>
            </a:prstGeom>
            <a:effectLst>
              <a:outerShdw blurRad="50800" dist="38100" dir="2700000" algn="tl" rotWithShape="0">
                <a:prstClr val="black">
                  <a:alpha val="40000"/>
                </a:prstClr>
              </a:outerShdw>
            </a:effectLst>
          </p:spPr>
        </p:pic>
      </p:grpSp>
      <p:grpSp>
        <p:nvGrpSpPr>
          <p:cNvPr id="14" name="Groeperen 13"/>
          <p:cNvGrpSpPr/>
          <p:nvPr/>
        </p:nvGrpSpPr>
        <p:grpSpPr>
          <a:xfrm>
            <a:off x="5164196" y="2032281"/>
            <a:ext cx="2620897" cy="3973355"/>
            <a:chOff x="5164196" y="2032281"/>
            <a:chExt cx="2620897" cy="3973355"/>
          </a:xfrm>
        </p:grpSpPr>
        <p:cxnSp>
          <p:nvCxnSpPr>
            <p:cNvPr id="16" name="Kromme verbindingslijn 15"/>
            <p:cNvCxnSpPr/>
            <p:nvPr/>
          </p:nvCxnSpPr>
          <p:spPr>
            <a:xfrm rot="16200000" flipH="1">
              <a:off x="5421008" y="1775469"/>
              <a:ext cx="1396718" cy="1910341"/>
            </a:xfrm>
            <a:prstGeom prst="curvedConnector3">
              <a:avLst/>
            </a:prstGeom>
            <a:ln w="38100" cmpd="sng">
              <a:solidFill>
                <a:srgbClr val="A02B46"/>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hthoek 25"/>
            <p:cNvSpPr/>
            <p:nvPr/>
          </p:nvSpPr>
          <p:spPr>
            <a:xfrm>
              <a:off x="6279553" y="5659387"/>
              <a:ext cx="1505540" cy="346249"/>
            </a:xfrm>
            <a:prstGeom prst="rect">
              <a:avLst/>
            </a:prstGeom>
          </p:spPr>
          <p:txBody>
            <a:bodyPr wrap="none">
              <a:spAutoFit/>
            </a:bodyPr>
            <a:lstStyle/>
            <a:p>
              <a:pPr algn="ctr">
                <a:lnSpc>
                  <a:spcPct val="90000"/>
                </a:lnSpc>
              </a:pPr>
              <a:r>
                <a:rPr lang="nl-NL" dirty="0" smtClean="0">
                  <a:solidFill>
                    <a:schemeClr val="tx1">
                      <a:lumMod val="75000"/>
                      <a:lumOff val="25000"/>
                    </a:schemeClr>
                  </a:solidFill>
                </a:rPr>
                <a:t>2000 partners</a:t>
              </a:r>
              <a:endParaRPr lang="nl-NL" dirty="0">
                <a:solidFill>
                  <a:schemeClr val="tx1">
                    <a:lumMod val="75000"/>
                    <a:lumOff val="25000"/>
                  </a:schemeClr>
                </a:solidFill>
              </a:endParaRPr>
            </a:p>
          </p:txBody>
        </p:sp>
        <p:pic>
          <p:nvPicPr>
            <p:cNvPr id="25" name="Afbeelding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11465" y="3647967"/>
              <a:ext cx="1025476" cy="2001465"/>
            </a:xfrm>
            <a:prstGeom prst="rect">
              <a:avLst/>
            </a:prstGeom>
            <a:effectLst>
              <a:outerShdw blurRad="50800" dist="38100" dir="2700000" algn="tl" rotWithShape="0">
                <a:prstClr val="black">
                  <a:alpha val="40000"/>
                </a:prstClr>
              </a:outerShdw>
            </a:effectLst>
          </p:spPr>
        </p:pic>
      </p:grpSp>
      <p:pic>
        <p:nvPicPr>
          <p:cNvPr id="27" name="Afbeelding 2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6362700"/>
            <a:ext cx="9144000" cy="495300"/>
          </a:xfrm>
          <a:prstGeom prst="rect">
            <a:avLst/>
          </a:prstGeom>
          <a:solidFill>
            <a:srgbClr val="FFE182"/>
          </a:solidFill>
        </p:spPr>
      </p:pic>
      <p:sp>
        <p:nvSpPr>
          <p:cNvPr id="28" name="Rechthoek 27">
            <a:hlinkClick r:id="rId9" action="ppaction://hlinksldjump"/>
          </p:cNvPr>
          <p:cNvSpPr/>
          <p:nvPr/>
        </p:nvSpPr>
        <p:spPr>
          <a:xfrm>
            <a:off x="1904939" y="6362700"/>
            <a:ext cx="1011263"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Rechthoek 28">
            <a:hlinkClick r:id="rId10" action="ppaction://hlinksldjump"/>
          </p:cNvPr>
          <p:cNvSpPr/>
          <p:nvPr/>
        </p:nvSpPr>
        <p:spPr>
          <a:xfrm>
            <a:off x="3110094" y="6362701"/>
            <a:ext cx="1052550"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Rechthoek 29">
            <a:hlinkClick r:id="" action="ppaction://noaction"/>
          </p:cNvPr>
          <p:cNvSpPr/>
          <p:nvPr/>
        </p:nvSpPr>
        <p:spPr>
          <a:xfrm>
            <a:off x="7874000" y="6362700"/>
            <a:ext cx="1270000"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Rechthoek 31">
            <a:hlinkClick r:id="" action="ppaction://noaction"/>
          </p:cNvPr>
          <p:cNvSpPr/>
          <p:nvPr/>
        </p:nvSpPr>
        <p:spPr>
          <a:xfrm>
            <a:off x="4347881" y="6362700"/>
            <a:ext cx="1882589"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3" name="Rechthoek 32">
            <a:hlinkClick r:id="rId11" action="ppaction://hlinksldjump"/>
          </p:cNvPr>
          <p:cNvSpPr/>
          <p:nvPr/>
        </p:nvSpPr>
        <p:spPr>
          <a:xfrm>
            <a:off x="1" y="6362701"/>
            <a:ext cx="1728556"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4" name="Rechthoek 33">
            <a:hlinkClick r:id="" action="ppaction://noaction"/>
          </p:cNvPr>
          <p:cNvSpPr/>
          <p:nvPr/>
        </p:nvSpPr>
        <p:spPr>
          <a:xfrm>
            <a:off x="6428324" y="6362701"/>
            <a:ext cx="1281324" cy="495299"/>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5" name="Afbeelding 3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657159" y="481482"/>
            <a:ext cx="5783363" cy="364497"/>
          </a:xfrm>
          <a:prstGeom prst="rect">
            <a:avLst/>
          </a:prstGeom>
        </p:spPr>
      </p:pic>
    </p:spTree>
    <p:extLst>
      <p:ext uri="{BB962C8B-B14F-4D97-AF65-F5344CB8AC3E}">
        <p14:creationId xmlns:p14="http://schemas.microsoft.com/office/powerpoint/2010/main" val="25440737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Afbeelding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 y="-2314575"/>
            <a:ext cx="9410700" cy="941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07" name="Afbeelding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62700"/>
            <a:ext cx="9144000" cy="495300"/>
          </a:xfrm>
          <a:prstGeom prst="rect">
            <a:avLst/>
          </a:prstGeom>
          <a:solidFill>
            <a:srgbClr val="FFE18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Rechthoek 16">
            <a:hlinkClick r:id="" action="ppaction://noaction"/>
          </p:cNvPr>
          <p:cNvSpPr/>
          <p:nvPr/>
        </p:nvSpPr>
        <p:spPr>
          <a:xfrm>
            <a:off x="1905000" y="6362700"/>
            <a:ext cx="1011238" cy="495300"/>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nl-NL">
              <a:solidFill>
                <a:prstClr val="white"/>
              </a:solidFill>
            </a:endParaRPr>
          </a:p>
        </p:txBody>
      </p:sp>
      <p:sp>
        <p:nvSpPr>
          <p:cNvPr id="18" name="Rechthoek 17">
            <a:hlinkClick r:id="" action="ppaction://noaction"/>
          </p:cNvPr>
          <p:cNvSpPr/>
          <p:nvPr/>
        </p:nvSpPr>
        <p:spPr>
          <a:xfrm>
            <a:off x="3109913" y="6362700"/>
            <a:ext cx="1052512" cy="495300"/>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nl-NL">
              <a:solidFill>
                <a:prstClr val="white"/>
              </a:solidFill>
            </a:endParaRPr>
          </a:p>
        </p:txBody>
      </p:sp>
      <p:sp>
        <p:nvSpPr>
          <p:cNvPr id="19" name="Rechthoek 18"/>
          <p:cNvSpPr/>
          <p:nvPr/>
        </p:nvSpPr>
        <p:spPr>
          <a:xfrm>
            <a:off x="7874000" y="6362700"/>
            <a:ext cx="1270000" cy="495300"/>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nl-NL">
              <a:solidFill>
                <a:prstClr val="white"/>
              </a:solidFill>
            </a:endParaRPr>
          </a:p>
        </p:txBody>
      </p:sp>
      <p:sp>
        <p:nvSpPr>
          <p:cNvPr id="20" name="Rechthoek 19">
            <a:hlinkClick r:id="rId5" action="ppaction://hlinksldjump"/>
          </p:cNvPr>
          <p:cNvSpPr/>
          <p:nvPr/>
        </p:nvSpPr>
        <p:spPr>
          <a:xfrm>
            <a:off x="4348163" y="6362700"/>
            <a:ext cx="1882775" cy="495300"/>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nl-NL">
              <a:solidFill>
                <a:prstClr val="white"/>
              </a:solidFill>
            </a:endParaRPr>
          </a:p>
        </p:txBody>
      </p:sp>
      <p:sp>
        <p:nvSpPr>
          <p:cNvPr id="21" name="Rechthoek 20">
            <a:hlinkClick r:id="rId6" action="ppaction://hlinksldjump"/>
          </p:cNvPr>
          <p:cNvSpPr/>
          <p:nvPr/>
        </p:nvSpPr>
        <p:spPr>
          <a:xfrm>
            <a:off x="0" y="6362700"/>
            <a:ext cx="1728788" cy="495300"/>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nl-NL">
              <a:solidFill>
                <a:prstClr val="white"/>
              </a:solidFill>
            </a:endParaRPr>
          </a:p>
        </p:txBody>
      </p:sp>
      <p:sp>
        <p:nvSpPr>
          <p:cNvPr id="22" name="Rechthoek 21">
            <a:hlinkClick r:id="" action="ppaction://noaction"/>
          </p:cNvPr>
          <p:cNvSpPr/>
          <p:nvPr/>
        </p:nvSpPr>
        <p:spPr>
          <a:xfrm>
            <a:off x="6427788" y="6362700"/>
            <a:ext cx="1281112" cy="495300"/>
          </a:xfrm>
          <a:prstGeom prst="rect">
            <a:avLst/>
          </a:prstGeom>
          <a:solidFill>
            <a:srgbClr val="EFE501">
              <a:alpha val="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nl-NL">
              <a:solidFill>
                <a:prstClr val="white"/>
              </a:solidFill>
            </a:endParaRPr>
          </a:p>
        </p:txBody>
      </p:sp>
      <p:sp>
        <p:nvSpPr>
          <p:cNvPr id="5" name="Vrije vorm 4"/>
          <p:cNvSpPr/>
          <p:nvPr/>
        </p:nvSpPr>
        <p:spPr>
          <a:xfrm>
            <a:off x="-60325" y="3638550"/>
            <a:ext cx="9458325" cy="10079038"/>
          </a:xfrm>
          <a:custGeom>
            <a:avLst/>
            <a:gdLst>
              <a:gd name="connsiteX0" fmla="*/ 9183690 w 9208115"/>
              <a:gd name="connsiteY0" fmla="*/ 0 h 3272547"/>
              <a:gd name="connsiteX1" fmla="*/ 0 w 9208115"/>
              <a:gd name="connsiteY1" fmla="*/ 1477531 h 3272547"/>
              <a:gd name="connsiteX2" fmla="*/ 24425 w 9208115"/>
              <a:gd name="connsiteY2" fmla="*/ 3260336 h 3272547"/>
              <a:gd name="connsiteX3" fmla="*/ 9208115 w 9208115"/>
              <a:gd name="connsiteY3" fmla="*/ 3272547 h 3272547"/>
              <a:gd name="connsiteX4" fmla="*/ 9183690 w 9208115"/>
              <a:gd name="connsiteY4" fmla="*/ 0 h 3272547"/>
              <a:gd name="connsiteX0" fmla="*/ 9183690 w 9331997"/>
              <a:gd name="connsiteY0" fmla="*/ 0 h 8446058"/>
              <a:gd name="connsiteX1" fmla="*/ 0 w 9331997"/>
              <a:gd name="connsiteY1" fmla="*/ 1477531 h 8446058"/>
              <a:gd name="connsiteX2" fmla="*/ 24425 w 9331997"/>
              <a:gd name="connsiteY2" fmla="*/ 3260336 h 8446058"/>
              <a:gd name="connsiteX3" fmla="*/ 9331997 w 9331997"/>
              <a:gd name="connsiteY3" fmla="*/ 8446058 h 8446058"/>
              <a:gd name="connsiteX4" fmla="*/ 9183690 w 9331997"/>
              <a:gd name="connsiteY4" fmla="*/ 0 h 8446058"/>
              <a:gd name="connsiteX0" fmla="*/ 9183690 w 9331997"/>
              <a:gd name="connsiteY0" fmla="*/ 0 h 8446058"/>
              <a:gd name="connsiteX1" fmla="*/ 0 w 9331997"/>
              <a:gd name="connsiteY1" fmla="*/ 1477531 h 8446058"/>
              <a:gd name="connsiteX2" fmla="*/ 55395 w 9331997"/>
              <a:gd name="connsiteY2" fmla="*/ 8433847 h 8446058"/>
              <a:gd name="connsiteX3" fmla="*/ 9331997 w 9331997"/>
              <a:gd name="connsiteY3" fmla="*/ 8446058 h 8446058"/>
              <a:gd name="connsiteX4" fmla="*/ 9183690 w 9331997"/>
              <a:gd name="connsiteY4" fmla="*/ 0 h 8446058"/>
              <a:gd name="connsiteX0" fmla="*/ 9183690 w 9422700"/>
              <a:gd name="connsiteY0" fmla="*/ 0 h 10078375"/>
              <a:gd name="connsiteX1" fmla="*/ 0 w 9422700"/>
              <a:gd name="connsiteY1" fmla="*/ 1477531 h 10078375"/>
              <a:gd name="connsiteX2" fmla="*/ 55395 w 9422700"/>
              <a:gd name="connsiteY2" fmla="*/ 8433847 h 10078375"/>
              <a:gd name="connsiteX3" fmla="*/ 9422700 w 9422700"/>
              <a:gd name="connsiteY3" fmla="*/ 10078375 h 10078375"/>
              <a:gd name="connsiteX4" fmla="*/ 9183690 w 9422700"/>
              <a:gd name="connsiteY4" fmla="*/ 0 h 10078375"/>
              <a:gd name="connsiteX0" fmla="*/ 9218998 w 9458008"/>
              <a:gd name="connsiteY0" fmla="*/ 0 h 10078375"/>
              <a:gd name="connsiteX1" fmla="*/ 35308 w 9458008"/>
              <a:gd name="connsiteY1" fmla="*/ 1477531 h 10078375"/>
              <a:gd name="connsiteX2" fmla="*/ 0 w 9458008"/>
              <a:gd name="connsiteY2" fmla="*/ 9930138 h 10078375"/>
              <a:gd name="connsiteX3" fmla="*/ 9458008 w 9458008"/>
              <a:gd name="connsiteY3" fmla="*/ 10078375 h 10078375"/>
              <a:gd name="connsiteX4" fmla="*/ 9218998 w 9458008"/>
              <a:gd name="connsiteY4" fmla="*/ 0 h 10078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008" h="10078375">
                <a:moveTo>
                  <a:pt x="9218998" y="0"/>
                </a:moveTo>
                <a:lnTo>
                  <a:pt x="35308" y="1477531"/>
                </a:lnTo>
                <a:lnTo>
                  <a:pt x="0" y="9930138"/>
                </a:lnTo>
                <a:lnTo>
                  <a:pt x="9458008" y="10078375"/>
                </a:lnTo>
                <a:cubicBezTo>
                  <a:pt x="9453937" y="8983456"/>
                  <a:pt x="9235282" y="1082708"/>
                  <a:pt x="9218998" y="0"/>
                </a:cubicBezTo>
                <a:close/>
              </a:path>
            </a:pathLst>
          </a:custGeom>
          <a:solidFill>
            <a:srgbClr val="FFE16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nl-NL">
              <a:solidFill>
                <a:prstClr val="white"/>
              </a:solidFill>
            </a:endParaRPr>
          </a:p>
        </p:txBody>
      </p:sp>
      <p:sp>
        <p:nvSpPr>
          <p:cNvPr id="3" name="Vrije vorm 2"/>
          <p:cNvSpPr/>
          <p:nvPr/>
        </p:nvSpPr>
        <p:spPr>
          <a:xfrm>
            <a:off x="-4763" y="2771775"/>
            <a:ext cx="9175751" cy="4127500"/>
          </a:xfrm>
          <a:custGeom>
            <a:avLst/>
            <a:gdLst>
              <a:gd name="connsiteX0" fmla="*/ 4700 w 9176178"/>
              <a:gd name="connsiteY0" fmla="*/ 0 h 4127316"/>
              <a:gd name="connsiteX1" fmla="*/ 9163965 w 9176178"/>
              <a:gd name="connsiteY1" fmla="*/ 1404264 h 4127316"/>
              <a:gd name="connsiteX2" fmla="*/ 9176178 w 9176178"/>
              <a:gd name="connsiteY2" fmla="*/ 4127316 h 4127316"/>
              <a:gd name="connsiteX3" fmla="*/ 4700 w 9176178"/>
              <a:gd name="connsiteY3" fmla="*/ 4127316 h 4127316"/>
              <a:gd name="connsiteX4" fmla="*/ 4700 w 9176178"/>
              <a:gd name="connsiteY4" fmla="*/ 0 h 412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178" h="4127316">
                <a:moveTo>
                  <a:pt x="4700" y="0"/>
                </a:moveTo>
                <a:lnTo>
                  <a:pt x="9163965" y="1404264"/>
                </a:lnTo>
                <a:lnTo>
                  <a:pt x="9176178" y="4127316"/>
                </a:lnTo>
                <a:lnTo>
                  <a:pt x="4700" y="4127316"/>
                </a:lnTo>
                <a:cubicBezTo>
                  <a:pt x="629" y="2743403"/>
                  <a:pt x="-3441" y="1359491"/>
                  <a:pt x="4700" y="0"/>
                </a:cubicBezTo>
                <a:close/>
              </a:path>
            </a:pathLst>
          </a:custGeom>
          <a:solidFill>
            <a:srgbClr val="FFE18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nl-NL">
              <a:solidFill>
                <a:prstClr val="white"/>
              </a:solidFill>
            </a:endParaRPr>
          </a:p>
        </p:txBody>
      </p:sp>
      <p:pic>
        <p:nvPicPr>
          <p:cNvPr id="8" name="Afbeelding 7"/>
          <p:cNvPicPr>
            <a:picLocks noChangeAspect="1"/>
          </p:cNvPicPr>
          <p:nvPr/>
        </p:nvPicPr>
        <p:blipFill>
          <a:blip r:embed="rId7"/>
          <a:stretch>
            <a:fillRect/>
          </a:stretch>
        </p:blipFill>
        <p:spPr>
          <a:xfrm>
            <a:off x="2466975" y="831850"/>
            <a:ext cx="4122738" cy="7994650"/>
          </a:xfrm>
          <a:prstGeom prst="rect">
            <a:avLst/>
          </a:prstGeom>
          <a:effectLst>
            <a:outerShdw blurRad="50800" dist="38100" dir="2700000" algn="tl" rotWithShape="0">
              <a:prstClr val="black">
                <a:alpha val="40000"/>
              </a:prstClr>
            </a:outerShdw>
          </a:effectLst>
        </p:spPr>
      </p:pic>
      <p:cxnSp>
        <p:nvCxnSpPr>
          <p:cNvPr id="6" name="Rechte verbindingslijn 5"/>
          <p:cNvCxnSpPr/>
          <p:nvPr/>
        </p:nvCxnSpPr>
        <p:spPr>
          <a:xfrm>
            <a:off x="-5532438" y="4522788"/>
            <a:ext cx="8489951" cy="848995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flipH="1" flipV="1">
            <a:off x="-862013" y="-1189038"/>
            <a:ext cx="11936413" cy="98425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5" name="Groeperen 14"/>
          <p:cNvGrpSpPr>
            <a:grpSpLocks/>
          </p:cNvGrpSpPr>
          <p:nvPr/>
        </p:nvGrpSpPr>
        <p:grpSpPr bwMode="auto">
          <a:xfrm>
            <a:off x="849313" y="2454275"/>
            <a:ext cx="7061200" cy="2700027"/>
            <a:chOff x="848607" y="3154454"/>
            <a:chExt cx="7062282" cy="2700044"/>
          </a:xfrm>
        </p:grpSpPr>
        <p:grpSp>
          <p:nvGrpSpPr>
            <p:cNvPr id="328720" name="Groeperen 1"/>
            <p:cNvGrpSpPr>
              <a:grpSpLocks/>
            </p:cNvGrpSpPr>
            <p:nvPr/>
          </p:nvGrpSpPr>
          <p:grpSpPr bwMode="auto">
            <a:xfrm>
              <a:off x="848607" y="3154454"/>
              <a:ext cx="7062282" cy="2700044"/>
              <a:chOff x="848607" y="3154454"/>
              <a:chExt cx="7062282" cy="2700044"/>
            </a:xfrm>
          </p:grpSpPr>
          <p:sp>
            <p:nvSpPr>
              <p:cNvPr id="328722" name="Tekstvak 10"/>
              <p:cNvSpPr txBox="1">
                <a:spLocks noChangeArrowheads="1"/>
              </p:cNvSpPr>
              <p:nvPr/>
            </p:nvSpPr>
            <p:spPr bwMode="auto">
              <a:xfrm>
                <a:off x="1189312" y="3329193"/>
                <a:ext cx="6677778" cy="12495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Clr>
                    <a:srgbClr val="B0D0AB"/>
                  </a:buClr>
                  <a:buNone/>
                </a:pPr>
                <a:r>
                  <a:rPr lang="nl-BE" dirty="0"/>
                  <a:t>Elke Vlaming kan op een zelfgekozen manier deelnemen aan toerisme. </a:t>
                </a:r>
                <a:br>
                  <a:rPr lang="nl-BE" dirty="0"/>
                </a:br>
                <a:endParaRPr lang="nl-NL" altLang="nl-BE" sz="3000" dirty="0">
                  <a:solidFill>
                    <a:srgbClr val="404040"/>
                  </a:solidFill>
                </a:endParaRPr>
              </a:p>
            </p:txBody>
          </p:sp>
          <p:sp>
            <p:nvSpPr>
              <p:cNvPr id="328723" name="Tekstvak 11"/>
              <p:cNvSpPr txBox="1">
                <a:spLocks noChangeArrowheads="1"/>
              </p:cNvSpPr>
              <p:nvPr/>
            </p:nvSpPr>
            <p:spPr bwMode="auto">
              <a:xfrm>
                <a:off x="848607" y="3154454"/>
                <a:ext cx="798889"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Clr>
                    <a:srgbClr val="B0D0AB"/>
                  </a:buClr>
                  <a:buFontTx/>
                  <a:buNone/>
                </a:pPr>
                <a:r>
                  <a:rPr lang="nl-NL" altLang="nl-BE" sz="8000" dirty="0">
                    <a:solidFill>
                      <a:srgbClr val="FFE164"/>
                    </a:solidFill>
                  </a:rPr>
                  <a:t>“</a:t>
                </a:r>
              </a:p>
            </p:txBody>
          </p:sp>
          <p:sp>
            <p:nvSpPr>
              <p:cNvPr id="328724" name="Tekstvak 12"/>
              <p:cNvSpPr txBox="1">
                <a:spLocks noChangeArrowheads="1"/>
              </p:cNvSpPr>
              <p:nvPr/>
            </p:nvSpPr>
            <p:spPr bwMode="auto">
              <a:xfrm>
                <a:off x="6812755" y="3729133"/>
                <a:ext cx="798889"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Clr>
                    <a:srgbClr val="B0D0AB"/>
                  </a:buClr>
                  <a:buFontTx/>
                  <a:buNone/>
                </a:pPr>
                <a:r>
                  <a:rPr lang="nl-NL" altLang="nl-BE" sz="8000" dirty="0">
                    <a:solidFill>
                      <a:srgbClr val="FFE164"/>
                    </a:solidFill>
                  </a:rPr>
                  <a:t>”</a:t>
                </a:r>
              </a:p>
            </p:txBody>
          </p:sp>
          <p:sp>
            <p:nvSpPr>
              <p:cNvPr id="328725" name="Tekstvak 13"/>
              <p:cNvSpPr txBox="1">
                <a:spLocks noChangeArrowheads="1"/>
              </p:cNvSpPr>
              <p:nvPr/>
            </p:nvSpPr>
            <p:spPr bwMode="auto">
              <a:xfrm>
                <a:off x="1233111" y="5535050"/>
                <a:ext cx="6677778" cy="3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Clr>
                    <a:srgbClr val="B0D0AB"/>
                  </a:buClr>
                  <a:buFontTx/>
                  <a:buNone/>
                </a:pPr>
                <a:endParaRPr lang="nl-NL" altLang="nl-BE" sz="1800" i="1" dirty="0">
                  <a:solidFill>
                    <a:srgbClr val="404040"/>
                  </a:solidFill>
                </a:endParaRPr>
              </a:p>
            </p:txBody>
          </p:sp>
        </p:grpSp>
        <p:cxnSp>
          <p:nvCxnSpPr>
            <p:cNvPr id="7" name="Rechte verbindingslijn 6"/>
            <p:cNvCxnSpPr/>
            <p:nvPr/>
          </p:nvCxnSpPr>
          <p:spPr>
            <a:xfrm>
              <a:off x="1232841" y="5459519"/>
              <a:ext cx="6444650" cy="0"/>
            </a:xfrm>
            <a:prstGeom prst="line">
              <a:avLst/>
            </a:prstGeom>
            <a:ln w="38100" cmpd="sng">
              <a:solidFill>
                <a:srgbClr val="FFE164"/>
              </a:solidFill>
            </a:ln>
            <a:effectLst/>
          </p:spPr>
          <p:style>
            <a:lnRef idx="2">
              <a:schemeClr val="accent1"/>
            </a:lnRef>
            <a:fillRef idx="0">
              <a:schemeClr val="accent1"/>
            </a:fillRef>
            <a:effectRef idx="1">
              <a:schemeClr val="accent1"/>
            </a:effectRef>
            <a:fontRef idx="minor">
              <a:schemeClr val="tx1"/>
            </a:fontRef>
          </p:style>
        </p:cxnSp>
      </p:grpSp>
      <p:sp>
        <p:nvSpPr>
          <p:cNvPr id="2" name="Tekstvak 1"/>
          <p:cNvSpPr txBox="1"/>
          <p:nvPr/>
        </p:nvSpPr>
        <p:spPr>
          <a:xfrm>
            <a:off x="1248696" y="4467079"/>
            <a:ext cx="5179092" cy="369332"/>
          </a:xfrm>
          <a:prstGeom prst="rect">
            <a:avLst/>
          </a:prstGeom>
          <a:noFill/>
        </p:spPr>
        <p:txBody>
          <a:bodyPr wrap="square" rtlCol="0">
            <a:spAutoFit/>
          </a:bodyPr>
          <a:lstStyle/>
          <a:p>
            <a:r>
              <a:rPr lang="nl-BE" dirty="0" smtClean="0"/>
              <a:t>ONZE MISSIE</a:t>
            </a:r>
            <a:endParaRPr lang="nl-BE" dirty="0"/>
          </a:p>
        </p:txBody>
      </p:sp>
    </p:spTree>
    <p:extLst>
      <p:ext uri="{BB962C8B-B14F-4D97-AF65-F5344CB8AC3E}">
        <p14:creationId xmlns:p14="http://schemas.microsoft.com/office/powerpoint/2010/main" val="36553849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4" fill="hold" nodeType="after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2.77778E-7 2.22222E-6 L 0.00035 0.62546 " pathEditMode="relative" rAng="0" ptsTypes="AA">
                                      <p:cBhvr>
                                        <p:cTn id="10" dur="2000" fill="hold"/>
                                        <p:tgtEl>
                                          <p:spTgt spid="5"/>
                                        </p:tgtEl>
                                        <p:attrNameLst>
                                          <p:attrName>ppt_x</p:attrName>
                                          <p:attrName>ppt_y</p:attrName>
                                        </p:attrNameLst>
                                      </p:cBhvr>
                                      <p:rCtr x="17" y="31273"/>
                                    </p:animMotion>
                                  </p:childTnLst>
                                </p:cTn>
                              </p:par>
                              <p:par>
                                <p:cTn id="11" presetID="10" presetClass="exit" presetSubtype="0" fill="hold" nodeType="withEffect">
                                  <p:stCondLst>
                                    <p:cond delay="0"/>
                                  </p:stCondLst>
                                  <p:childTnLst>
                                    <p:animEffect transition="out" filter="fade">
                                      <p:cBhvr>
                                        <p:cTn id="12" dur="200"/>
                                        <p:tgtEl>
                                          <p:spTgt spid="8"/>
                                        </p:tgtEl>
                                      </p:cBhvr>
                                    </p:animEffect>
                                    <p:set>
                                      <p:cBhvr>
                                        <p:cTn id="13" dur="1" fill="hold">
                                          <p:stCondLst>
                                            <p:cond delay="199"/>
                                          </p:stCondLst>
                                        </p:cTn>
                                        <p:tgtEl>
                                          <p:spTgt spid="8"/>
                                        </p:tgtEl>
                                        <p:attrNameLst>
                                          <p:attrName>style.visibility</p:attrName>
                                        </p:attrNameLst>
                                      </p:cBhvr>
                                      <p:to>
                                        <p:strVal val="hidden"/>
                                      </p:to>
                                    </p:set>
                                  </p:childTnLst>
                                </p:cTn>
                              </p:par>
                              <p:par>
                                <p:cTn id="14" presetID="0" presetClass="path" presetSubtype="0" accel="50000" decel="50000" fill="hold" nodeType="withEffect">
                                  <p:stCondLst>
                                    <p:cond delay="0"/>
                                  </p:stCondLst>
                                  <p:childTnLst>
                                    <p:animMotion origin="layout" path="M -1.38889E-6 -2.22222E-6 L 1.16667 -1.27847 " pathEditMode="relative" rAng="0" ptsTypes="AA">
                                      <p:cBhvr>
                                        <p:cTn id="15" dur="1500" fill="hold"/>
                                        <p:tgtEl>
                                          <p:spTgt spid="6"/>
                                        </p:tgtEl>
                                        <p:attrNameLst>
                                          <p:attrName>ppt_x</p:attrName>
                                          <p:attrName>ppt_y</p:attrName>
                                        </p:attrNameLst>
                                      </p:cBhvr>
                                      <p:rCtr x="58333" y="-63935"/>
                                    </p:animMotion>
                                  </p:childTnLst>
                                </p:cTn>
                              </p:par>
                              <p:par>
                                <p:cTn id="16" presetID="0" presetClass="path" presetSubtype="0" accel="50000" decel="50000" fill="hold" nodeType="withEffect">
                                  <p:stCondLst>
                                    <p:cond delay="500"/>
                                  </p:stCondLst>
                                  <p:childTnLst>
                                    <p:animMotion origin="layout" path="M 3.95635E-6 3.45164E-6 L -0.04747 1.61702 " pathEditMode="relative" rAng="0" ptsTypes="AA">
                                      <p:cBhvr>
                                        <p:cTn id="17" dur="1300" fill="hold"/>
                                        <p:tgtEl>
                                          <p:spTgt spid="10"/>
                                        </p:tgtEl>
                                        <p:attrNameLst>
                                          <p:attrName>ppt_x</p:attrName>
                                          <p:attrName>ppt_y</p:attrName>
                                        </p:attrNameLst>
                                      </p:cBhvr>
                                      <p:rCtr x="-2373" y="80840"/>
                                    </p:animMotion>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2556" y="983392"/>
            <a:ext cx="8926513" cy="5245100"/>
          </a:xfrm>
        </p:spPr>
      </p:pic>
      <p:sp>
        <p:nvSpPr>
          <p:cNvPr id="2" name="Rechthoek 1"/>
          <p:cNvSpPr/>
          <p:nvPr/>
        </p:nvSpPr>
        <p:spPr>
          <a:xfrm>
            <a:off x="4450813" y="3244334"/>
            <a:ext cx="242374" cy="369332"/>
          </a:xfrm>
          <a:prstGeom prst="rect">
            <a:avLst/>
          </a:prstGeom>
        </p:spPr>
        <p:txBody>
          <a:bodyPr wrap="none">
            <a:spAutoFit/>
          </a:bodyPr>
          <a:lstStyle/>
          <a:p>
            <a:r>
              <a:rPr lang="nl-BE" dirty="0">
                <a:solidFill>
                  <a:srgbClr val="000000"/>
                </a:solidFill>
                <a:latin typeface="Times New Roman" panose="02020603050405020304" pitchFamily="18" charset="0"/>
              </a:rPr>
              <a:t> </a:t>
            </a:r>
            <a:endParaRPr lang="nl-BE" dirty="0"/>
          </a:p>
        </p:txBody>
      </p:sp>
      <p:sp>
        <p:nvSpPr>
          <p:cNvPr id="3" name="Rechthoek 2"/>
          <p:cNvSpPr/>
          <p:nvPr/>
        </p:nvSpPr>
        <p:spPr>
          <a:xfrm>
            <a:off x="4450813" y="3244334"/>
            <a:ext cx="242374" cy="369332"/>
          </a:xfrm>
          <a:prstGeom prst="rect">
            <a:avLst/>
          </a:prstGeom>
        </p:spPr>
        <p:txBody>
          <a:bodyPr wrap="none">
            <a:spAutoFit/>
          </a:bodyPr>
          <a:lstStyle/>
          <a:p>
            <a:r>
              <a:rPr lang="nl-BE" dirty="0">
                <a:solidFill>
                  <a:srgbClr val="000000"/>
                </a:solidFill>
                <a:latin typeface="Times New Roman" panose="02020603050405020304" pitchFamily="18" charset="0"/>
              </a:rPr>
              <a:t> </a:t>
            </a:r>
            <a:endParaRPr lang="nl-BE" dirty="0"/>
          </a:p>
        </p:txBody>
      </p:sp>
    </p:spTree>
    <p:extLst>
      <p:ext uri="{BB962C8B-B14F-4D97-AF65-F5344CB8AC3E}">
        <p14:creationId xmlns:p14="http://schemas.microsoft.com/office/powerpoint/2010/main" val="152770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Afbeelding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43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1" name="Titel 1"/>
          <p:cNvSpPr>
            <a:spLocks noGrp="1"/>
          </p:cNvSpPr>
          <p:nvPr>
            <p:ph type="title"/>
          </p:nvPr>
        </p:nvSpPr>
        <p:spPr/>
        <p:txBody>
          <a:bodyPr/>
          <a:lstStyle/>
          <a:p>
            <a:endParaRPr lang="nl-BE" altLang="nl-BE"/>
          </a:p>
        </p:txBody>
      </p:sp>
      <p:pic>
        <p:nvPicPr>
          <p:cNvPr id="288772"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39975" y="0"/>
            <a:ext cx="4895850" cy="6908800"/>
          </a:xfrm>
        </p:spPr>
      </p:pic>
    </p:spTree>
    <p:extLst>
      <p:ext uri="{BB962C8B-B14F-4D97-AF65-F5344CB8AC3E}">
        <p14:creationId xmlns:p14="http://schemas.microsoft.com/office/powerpoint/2010/main" val="245794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2412229"/>
            <a:ext cx="9410700" cy="941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73112" y="647500"/>
            <a:ext cx="8229600" cy="1143000"/>
          </a:xfrm>
        </p:spPr>
        <p:txBody>
          <a:bodyPr>
            <a:normAutofit/>
          </a:bodyPr>
          <a:lstStyle/>
          <a:p>
            <a:r>
              <a:rPr lang="nl-BE" sz="6600" b="1" dirty="0" smtClean="0"/>
              <a:t>Onze droom?</a:t>
            </a:r>
            <a:endParaRPr lang="nl-BE" sz="6600" b="1" dirty="0"/>
          </a:p>
        </p:txBody>
      </p:sp>
      <p:pic>
        <p:nvPicPr>
          <p:cNvPr id="5" name="Afbeelding 4"/>
          <p:cNvPicPr>
            <a:picLocks noChangeAspect="1"/>
          </p:cNvPicPr>
          <p:nvPr/>
        </p:nvPicPr>
        <p:blipFill>
          <a:blip r:embed="rId3"/>
          <a:stretch>
            <a:fillRect/>
          </a:stretch>
        </p:blipFill>
        <p:spPr>
          <a:xfrm>
            <a:off x="5021262" y="-375513"/>
            <a:ext cx="4122738" cy="7994650"/>
          </a:xfrm>
          <a:prstGeom prst="rect">
            <a:avLst/>
          </a:prstGeom>
          <a:effectLst>
            <a:outerShdw blurRad="50800" dist="38100" dir="2700000" algn="tl" rotWithShape="0">
              <a:prstClr val="black">
                <a:alpha val="40000"/>
              </a:prstClr>
            </a:outerShdw>
          </a:effectLst>
        </p:spPr>
      </p:pic>
      <p:sp>
        <p:nvSpPr>
          <p:cNvPr id="7" name="Tekstvak 10"/>
          <p:cNvSpPr txBox="1">
            <a:spLocks noChangeArrowheads="1"/>
          </p:cNvSpPr>
          <p:nvPr/>
        </p:nvSpPr>
        <p:spPr bwMode="auto">
          <a:xfrm>
            <a:off x="1189966" y="2629013"/>
            <a:ext cx="6676755" cy="20374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nSpc>
                <a:spcPct val="80000"/>
              </a:lnSpc>
              <a:spcBef>
                <a:spcPct val="0"/>
              </a:spcBef>
              <a:buClr>
                <a:srgbClr val="B0D0AB"/>
              </a:buClr>
              <a:buFontTx/>
              <a:buChar char="-"/>
            </a:pPr>
            <a:r>
              <a:rPr lang="nl-BE" dirty="0" smtClean="0"/>
              <a:t>Een kamp voor elk kind</a:t>
            </a:r>
          </a:p>
          <a:p>
            <a:pPr marL="457200" indent="-457200">
              <a:lnSpc>
                <a:spcPct val="80000"/>
              </a:lnSpc>
              <a:spcBef>
                <a:spcPct val="0"/>
              </a:spcBef>
              <a:buClr>
                <a:srgbClr val="B0D0AB"/>
              </a:buClr>
              <a:buFontTx/>
              <a:buChar char="-"/>
            </a:pPr>
            <a:r>
              <a:rPr lang="nl-BE" dirty="0" smtClean="0"/>
              <a:t>Een zo ruim mogelijk aanbod</a:t>
            </a:r>
          </a:p>
          <a:p>
            <a:pPr marL="457200" indent="-457200">
              <a:lnSpc>
                <a:spcPct val="80000"/>
              </a:lnSpc>
              <a:spcBef>
                <a:spcPct val="0"/>
              </a:spcBef>
              <a:buClr>
                <a:srgbClr val="B0D0AB"/>
              </a:buClr>
              <a:buFontTx/>
              <a:buChar char="-"/>
            </a:pPr>
            <a:r>
              <a:rPr lang="nl-BE" dirty="0" smtClean="0"/>
              <a:t>Eenvoudige procedures</a:t>
            </a:r>
          </a:p>
          <a:p>
            <a:pPr marL="457200" indent="-457200">
              <a:lnSpc>
                <a:spcPct val="80000"/>
              </a:lnSpc>
              <a:spcBef>
                <a:spcPct val="0"/>
              </a:spcBef>
              <a:buClr>
                <a:srgbClr val="B0D0AB"/>
              </a:buClr>
              <a:buFontTx/>
              <a:buChar char="-"/>
            </a:pPr>
            <a:r>
              <a:rPr lang="nl-BE" dirty="0" smtClean="0"/>
              <a:t>Makkelijke zoektocht</a:t>
            </a:r>
            <a:r>
              <a:rPr lang="nl-BE" dirty="0"/>
              <a:t/>
            </a:r>
            <a:br>
              <a:rPr lang="nl-BE" dirty="0"/>
            </a:br>
            <a:endParaRPr lang="nl-NL" altLang="nl-BE" sz="3000" dirty="0">
              <a:solidFill>
                <a:srgbClr val="404040"/>
              </a:solidFill>
            </a:endParaRPr>
          </a:p>
        </p:txBody>
      </p:sp>
    </p:spTree>
    <p:extLst>
      <p:ext uri="{BB962C8B-B14F-4D97-AF65-F5344CB8AC3E}">
        <p14:creationId xmlns:p14="http://schemas.microsoft.com/office/powerpoint/2010/main" val="54195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
                                        <p:tgtEl>
                                          <p:spTgt spid="5"/>
                                        </p:tgtEl>
                                      </p:cBhvr>
                                    </p:animEffect>
                                    <p:set>
                                      <p:cBhvr>
                                        <p:cTn id="7" dur="1" fill="hold">
                                          <p:stCondLst>
                                            <p:cond delay="1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alphaModFix amt="21000"/>
            <a:extLst>
              <a:ext uri="{28A0092B-C50C-407E-A947-70E740481C1C}">
                <a14:useLocalDpi xmlns:a14="http://schemas.microsoft.com/office/drawing/2010/main"/>
              </a:ext>
            </a:extLst>
          </a:blip>
          <a:stretch>
            <a:fillRect/>
          </a:stretch>
        </p:blipFill>
        <p:spPr>
          <a:xfrm>
            <a:off x="-265911" y="-239147"/>
            <a:ext cx="9409911" cy="9409911"/>
          </a:xfrm>
          <a:prstGeom prst="rect">
            <a:avLst/>
          </a:prstGeom>
        </p:spPr>
      </p:pic>
      <p:sp>
        <p:nvSpPr>
          <p:cNvPr id="2" name="Titel 1"/>
          <p:cNvSpPr>
            <a:spLocks noGrp="1"/>
          </p:cNvSpPr>
          <p:nvPr>
            <p:ph type="title"/>
          </p:nvPr>
        </p:nvSpPr>
        <p:spPr/>
        <p:txBody>
          <a:bodyPr>
            <a:normAutofit/>
          </a:bodyPr>
          <a:lstStyle/>
          <a:p>
            <a:r>
              <a:rPr lang="nl-BE" b="1" dirty="0" smtClean="0"/>
              <a:t>Als voorziening uit jeugdhulp?</a:t>
            </a:r>
            <a:endParaRPr lang="nl-BE" b="1" dirty="0"/>
          </a:p>
        </p:txBody>
      </p:sp>
      <p:sp>
        <p:nvSpPr>
          <p:cNvPr id="3" name="Tijdelijke aanduiding voor inhoud 2"/>
          <p:cNvSpPr>
            <a:spLocks noGrp="1"/>
          </p:cNvSpPr>
          <p:nvPr>
            <p:ph idx="1"/>
          </p:nvPr>
        </p:nvSpPr>
        <p:spPr/>
        <p:txBody>
          <a:bodyPr/>
          <a:lstStyle/>
          <a:p>
            <a:r>
              <a:rPr lang="nl-BE" dirty="0" smtClean="0"/>
              <a:t>Volg een infosessie, teken het charter &amp; wordt lid</a:t>
            </a:r>
          </a:p>
          <a:p>
            <a:r>
              <a:rPr lang="nl-BE" dirty="0" smtClean="0"/>
              <a:t>Je krijgt toegang tot het netwerk d.w.z.: daguitstappen &amp; vakanties mogelijk gemaakt door onze toeristische partners</a:t>
            </a:r>
          </a:p>
          <a:p>
            <a:r>
              <a:rPr lang="nl-BE" dirty="0" smtClean="0"/>
              <a:t>Ga zelf er op uit, je kan uitstappen &amp; verblijven boeken</a:t>
            </a:r>
            <a:endParaRPr lang="nl-BE" dirty="0"/>
          </a:p>
        </p:txBody>
      </p:sp>
    </p:spTree>
    <p:extLst>
      <p:ext uri="{BB962C8B-B14F-4D97-AF65-F5344CB8AC3E}">
        <p14:creationId xmlns:p14="http://schemas.microsoft.com/office/powerpoint/2010/main" val="3409127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7913AB24B2E46A77244C3C409485B" ma:contentTypeVersion="10" ma:contentTypeDescription="Een nieuw document maken." ma:contentTypeScope="" ma:versionID="e4914d36878deed3aa16278e28c4e24f">
  <xsd:schema xmlns:xsd="http://www.w3.org/2001/XMLSchema" xmlns:xs="http://www.w3.org/2001/XMLSchema" xmlns:p="http://schemas.microsoft.com/office/2006/metadata/properties" xmlns:ns2="f7c62923-d34e-480b-b97d-33c63f887a50" xmlns:ns3="dfca433f-8598-490f-a85c-a9ef094c00a7" targetNamespace="http://schemas.microsoft.com/office/2006/metadata/properties" ma:root="true" ma:fieldsID="f6c2c15e2184858e3836bfed27ae8a71" ns2:_="" ns3:_="">
    <xsd:import namespace="f7c62923-d34e-480b-b97d-33c63f887a50"/>
    <xsd:import namespace="dfca433f-8598-490f-a85c-a9ef094c00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62923-d34e-480b-b97d-33c63f887a50"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ca433f-8598-490f-a85c-a9ef094c00a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356AE8-F5EB-428F-A8E3-43637132497E}">
  <ds:schemaRefs>
    <ds:schemaRef ds:uri="f7c62923-d34e-480b-b97d-33c63f887a50"/>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dfca433f-8598-490f-a85c-a9ef094c00a7"/>
    <ds:schemaRef ds:uri="http://purl.org/dc/dcmitype/"/>
    <ds:schemaRef ds:uri="http://www.w3.org/XML/1998/namespace"/>
  </ds:schemaRefs>
</ds:datastoreItem>
</file>

<file path=customXml/itemProps2.xml><?xml version="1.0" encoding="utf-8"?>
<ds:datastoreItem xmlns:ds="http://schemas.openxmlformats.org/officeDocument/2006/customXml" ds:itemID="{50E415A5-2DB4-45CE-8E73-E4946F67264A}">
  <ds:schemaRefs>
    <ds:schemaRef ds:uri="http://schemas.microsoft.com/sharepoint/v3/contenttype/forms"/>
  </ds:schemaRefs>
</ds:datastoreItem>
</file>

<file path=customXml/itemProps3.xml><?xml version="1.0" encoding="utf-8"?>
<ds:datastoreItem xmlns:ds="http://schemas.openxmlformats.org/officeDocument/2006/customXml" ds:itemID="{E37465E6-CFC8-4A68-A394-2D500F155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62923-d34e-480b-b97d-33c63f887a50"/>
    <ds:schemaRef ds:uri="dfca433f-8598-490f-a85c-a9ef094c00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13360</TotalTime>
  <Words>303</Words>
  <Application>Microsoft Office PowerPoint</Application>
  <PresentationFormat>Diavoorstelling (4:3)</PresentationFormat>
  <Paragraphs>57</Paragraphs>
  <Slides>15</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Times New Roman</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Onze droom?</vt:lpstr>
      <vt:lpstr>Als voorziening uit jeugdhulp?</vt:lpstr>
      <vt:lpstr>Als vakantiemaker?</vt:lpstr>
      <vt:lpstr>PowerPoint-presentatie</vt:lpstr>
      <vt:lpstr>PowerPoint-presentatie</vt:lpstr>
      <vt:lpstr>PowerPoint-presentatie</vt:lpstr>
      <vt:lpstr>Forum 12 december, Genk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Sam DeVriendt</dc:creator>
  <cp:lastModifiedBy>Line Ostyn</cp:lastModifiedBy>
  <cp:revision>502</cp:revision>
  <cp:lastPrinted>2015-02-05T09:05:47Z</cp:lastPrinted>
  <dcterms:created xsi:type="dcterms:W3CDTF">2014-05-13T15:52:15Z</dcterms:created>
  <dcterms:modified xsi:type="dcterms:W3CDTF">2019-11-08T15:56:52Z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0x010100EC87913AB24B2E46A77244C3C409485B</vt:lpwstr>
  </property>
  <property fmtid="{D5CDD505-2E9C-101B-9397-08002B2CF9AE}" pid="3" name="_dlc_DocIdItemGuid">
    <vt:lpwstr>19896bb5-2f14-4f62-a45e-a30bd564efb8</vt:lpwstr>
  </property>
</Properties>
</file>